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handoutMasterIdLst>
    <p:handoutMasterId r:id="rId13"/>
  </p:handoutMasterIdLst>
  <p:sldIdLst>
    <p:sldId id="267"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D40A435-11AF-4928-91D1-8F77CFFC9C51}" type="datetimeFigureOut">
              <a:rPr lang="en-US" smtClean="0"/>
              <a:t>2/4/2022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796FDAD-F53F-400B-A5F1-8B3974CB23EC}" type="slidenum">
              <a:rPr lang="en-US" smtClean="0"/>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2/4/2022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304801"/>
            <a:ext cx="8458200" cy="6524863"/>
          </a:xfrm>
          <a:prstGeom prst="rect">
            <a:avLst/>
          </a:prstGeom>
        </p:spPr>
        <p:txBody>
          <a:bodyPr wrap="square">
            <a:spAutoFit/>
          </a:bodyPr>
          <a:lstStyle/>
          <a:p>
            <a:pPr algn="ctr"/>
            <a:r>
              <a:rPr lang="mr-IN" sz="2800" b="1" dirty="0" smtClean="0">
                <a:solidFill>
                  <a:schemeClr val="accent6">
                    <a:lumMod val="50000"/>
                  </a:schemeClr>
                </a:solidFill>
              </a:rPr>
              <a:t>बी. कॉम. भाग </a:t>
            </a:r>
            <a:r>
              <a:rPr lang="mr-IN" sz="2800" b="1" dirty="0" smtClean="0">
                <a:solidFill>
                  <a:schemeClr val="accent6">
                    <a:lumMod val="50000"/>
                  </a:schemeClr>
                </a:solidFill>
              </a:rPr>
              <a:t>१</a:t>
            </a:r>
            <a:endParaRPr lang="en-US" sz="2800" b="1" dirty="0" smtClean="0">
              <a:solidFill>
                <a:schemeClr val="accent6">
                  <a:lumMod val="50000"/>
                </a:schemeClr>
              </a:solidFill>
            </a:endParaRPr>
          </a:p>
          <a:p>
            <a:pPr algn="ctr"/>
            <a:r>
              <a:rPr lang="mr-IN" sz="4000" b="1" dirty="0" smtClean="0">
                <a:solidFill>
                  <a:schemeClr val="accent6">
                    <a:lumMod val="50000"/>
                  </a:schemeClr>
                </a:solidFill>
              </a:rPr>
              <a:t>विषय </a:t>
            </a:r>
            <a:r>
              <a:rPr lang="mr-IN" sz="4000" b="1" dirty="0" smtClean="0">
                <a:solidFill>
                  <a:schemeClr val="accent6">
                    <a:lumMod val="50000"/>
                  </a:schemeClr>
                </a:solidFill>
              </a:rPr>
              <a:t>: व्यवस्थापन तत्त्वे व उपयोजन</a:t>
            </a:r>
            <a:endParaRPr lang="en-US" sz="4000" b="1" dirty="0" smtClean="0">
              <a:solidFill>
                <a:schemeClr val="accent6">
                  <a:lumMod val="50000"/>
                </a:schemeClr>
              </a:solidFill>
            </a:endParaRPr>
          </a:p>
          <a:p>
            <a:pPr algn="ctr"/>
            <a:endParaRPr lang="en-US" sz="4000" b="1" dirty="0"/>
          </a:p>
          <a:p>
            <a:pPr algn="ctr"/>
            <a:endParaRPr lang="en-US" sz="1600" b="1" dirty="0"/>
          </a:p>
          <a:p>
            <a:pPr algn="ctr"/>
            <a:endParaRPr lang="mr-IN" b="1" dirty="0">
              <a:solidFill>
                <a:schemeClr val="accent6">
                  <a:lumMod val="75000"/>
                </a:schemeClr>
              </a:solidFill>
            </a:endParaRPr>
          </a:p>
          <a:p>
            <a:pPr algn="ctr"/>
            <a:endParaRPr lang="en-US" sz="2800" b="1" dirty="0" smtClean="0">
              <a:solidFill>
                <a:srgbClr val="7030A0"/>
              </a:solidFill>
            </a:endParaRPr>
          </a:p>
          <a:p>
            <a:pPr algn="ctr"/>
            <a:endParaRPr lang="en-US" sz="2800" b="1" dirty="0" smtClean="0">
              <a:solidFill>
                <a:srgbClr val="7030A0"/>
              </a:solidFill>
            </a:endParaRPr>
          </a:p>
          <a:p>
            <a:pPr algn="ctr"/>
            <a:endParaRPr lang="en-US" sz="2800" b="1" dirty="0">
              <a:solidFill>
                <a:srgbClr val="7030A0"/>
              </a:solidFill>
            </a:endParaRPr>
          </a:p>
          <a:p>
            <a:pPr algn="ctr"/>
            <a:endParaRPr lang="en-US" sz="2400" dirty="0" smtClean="0"/>
          </a:p>
          <a:p>
            <a:pPr algn="ctr"/>
            <a:endParaRPr lang="mr-IN" sz="2400" dirty="0"/>
          </a:p>
          <a:p>
            <a:pPr algn="ctr"/>
            <a:r>
              <a:rPr lang="mr-IN" sz="2800" b="1" dirty="0" smtClean="0"/>
              <a:t>प्रा</a:t>
            </a:r>
            <a:r>
              <a:rPr lang="mr-IN" sz="2800" b="1" dirty="0"/>
              <a:t>.</a:t>
            </a:r>
            <a:r>
              <a:rPr lang="en-US" sz="2800" b="1" dirty="0"/>
              <a:t> </a:t>
            </a:r>
            <a:r>
              <a:rPr lang="mr-IN" sz="2800" b="1" dirty="0"/>
              <a:t>डॉ. </a:t>
            </a:r>
            <a:r>
              <a:rPr lang="mr-IN" sz="2800" b="1" dirty="0" smtClean="0"/>
              <a:t>शोभा अरुण पौडमल</a:t>
            </a:r>
            <a:endParaRPr lang="mr-IN" sz="2800" b="1" dirty="0"/>
          </a:p>
          <a:p>
            <a:r>
              <a:rPr lang="mr-IN" sz="2800" dirty="0"/>
              <a:t>		</a:t>
            </a:r>
            <a:r>
              <a:rPr lang="en-US" sz="2800" dirty="0" smtClean="0"/>
              <a:t>		</a:t>
            </a:r>
            <a:r>
              <a:rPr lang="en-US" sz="2000" dirty="0" smtClean="0"/>
              <a:t>M. Com.(Adv. Accountancy), </a:t>
            </a:r>
          </a:p>
          <a:p>
            <a:r>
              <a:rPr lang="en-US" sz="2000" dirty="0" smtClean="0"/>
              <a:t>				M. Com. (Adv. Statistics), </a:t>
            </a:r>
          </a:p>
          <a:p>
            <a:r>
              <a:rPr lang="en-US" sz="2000" dirty="0" smtClean="0"/>
              <a:t>				</a:t>
            </a:r>
            <a:r>
              <a:rPr lang="en-US" sz="2000" dirty="0" err="1" smtClean="0"/>
              <a:t>Ph.D</a:t>
            </a:r>
            <a:r>
              <a:rPr lang="en-US" sz="2000" dirty="0" smtClean="0"/>
              <a:t>, G. D. C. &amp; A., M. B. A.</a:t>
            </a:r>
            <a:endParaRPr lang="mr-IN" sz="2800" dirty="0"/>
          </a:p>
          <a:p>
            <a:pPr algn="ctr"/>
            <a:endParaRPr lang="mr-IN" sz="2400" dirty="0" smtClean="0"/>
          </a:p>
          <a:p>
            <a:pPr algn="ctr"/>
            <a:endParaRPr lang="mr-IN" sz="600" dirty="0"/>
          </a:p>
          <a:p>
            <a:pPr algn="ctr"/>
            <a:r>
              <a:rPr lang="en-US" dirty="0" smtClean="0"/>
              <a:t>NIGHT COLLEGE OF ARTS AND COMMERCE, ICHALKARANJI</a:t>
            </a:r>
            <a:endParaRPr lang="en-US" dirty="0"/>
          </a:p>
        </p:txBody>
      </p:sp>
      <p:sp>
        <p:nvSpPr>
          <p:cNvPr id="3" name="Title 1"/>
          <p:cNvSpPr txBox="1">
            <a:spLocks/>
          </p:cNvSpPr>
          <p:nvPr/>
        </p:nvSpPr>
        <p:spPr>
          <a:xfrm>
            <a:off x="685800" y="762000"/>
            <a:ext cx="7772400" cy="4343400"/>
          </a:xfrm>
          <a:prstGeom prst="rect">
            <a:avLst/>
          </a:prstGeom>
        </p:spPr>
        <p:txBody>
          <a:bodyPr vert="horz" lIns="91440" tIns="45720" rIns="91440" bIns="45720" rtlCol="0" anchor="ct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mr-IN" sz="4800" b="1" dirty="0" smtClean="0">
                <a:solidFill>
                  <a:srgbClr val="7030A0"/>
                </a:solidFill>
              </a:rPr>
              <a:t>“</a:t>
            </a:r>
            <a:r>
              <a:rPr lang="hi-IN" sz="3900" b="1" dirty="0" smtClean="0">
                <a:solidFill>
                  <a:srgbClr val="7030A0"/>
                </a:solidFill>
              </a:rPr>
              <a:t>व्यवस्थापन</a:t>
            </a:r>
            <a:r>
              <a:rPr lang="en-US" sz="3900" b="1" dirty="0" smtClean="0">
                <a:solidFill>
                  <a:srgbClr val="7030A0"/>
                </a:solidFill>
              </a:rPr>
              <a:t> </a:t>
            </a:r>
            <a:r>
              <a:rPr lang="mr-IN" sz="3900" b="1" dirty="0" smtClean="0">
                <a:solidFill>
                  <a:srgbClr val="7030A0"/>
                </a:solidFill>
              </a:rPr>
              <a:t>सिद्धांतांचा विकास”</a:t>
            </a:r>
            <a:endParaRPr lang="en-US" sz="3900" b="1" dirty="0" smtClean="0">
              <a:solidFill>
                <a:srgbClr val="7030A0"/>
              </a:solidFill>
            </a:endParaRPr>
          </a:p>
          <a:p>
            <a:pPr algn="ctr"/>
            <a:r>
              <a:rPr lang="mr-IN" sz="3500" b="1" dirty="0" smtClean="0">
                <a:solidFill>
                  <a:srgbClr val="FF0000"/>
                </a:solidFill>
              </a:rPr>
              <a:t>“एल्टन मेयो यांचे व्यवस्थापन सिद्धांत विकासातील योगदान” </a:t>
            </a:r>
            <a:endParaRPr lang="en-US" sz="5400" b="1" dirty="0" smtClean="0">
              <a:solidFill>
                <a:srgbClr val="FF0000"/>
              </a:solidFill>
            </a:endParaRPr>
          </a:p>
          <a:p>
            <a:pPr algn="ctr">
              <a:lnSpc>
                <a:spcPct val="150000"/>
              </a:lnSpc>
            </a:pPr>
            <a:r>
              <a:rPr lang="en-US" sz="2000" b="1" dirty="0" smtClean="0">
                <a:solidFill>
                  <a:srgbClr val="002060"/>
                </a:solidFill>
              </a:rPr>
              <a:t>Elton Mayo – </a:t>
            </a:r>
            <a:r>
              <a:rPr lang="en-US" sz="2000" b="1" dirty="0" err="1" smtClean="0">
                <a:solidFill>
                  <a:srgbClr val="002060"/>
                </a:solidFill>
              </a:rPr>
              <a:t>Hawhth</a:t>
            </a:r>
            <a:r>
              <a:rPr lang="en-US" sz="2000" b="1" dirty="0" smtClean="0">
                <a:solidFill>
                  <a:srgbClr val="002060"/>
                </a:solidFill>
              </a:rPr>
              <a:t> </a:t>
            </a:r>
            <a:r>
              <a:rPr lang="en-US" sz="2000" b="1" dirty="0" err="1" smtClean="0">
                <a:solidFill>
                  <a:srgbClr val="002060"/>
                </a:solidFill>
              </a:rPr>
              <a:t>horne</a:t>
            </a:r>
            <a:r>
              <a:rPr lang="en-US" sz="2000" b="1" dirty="0" smtClean="0">
                <a:solidFill>
                  <a:srgbClr val="002060"/>
                </a:solidFill>
              </a:rPr>
              <a:t> </a:t>
            </a:r>
            <a:r>
              <a:rPr lang="en-US" sz="2000" b="1" dirty="0" err="1" smtClean="0">
                <a:solidFill>
                  <a:srgbClr val="002060"/>
                </a:solidFill>
              </a:rPr>
              <a:t>Experiement</a:t>
            </a:r>
            <a:r>
              <a:rPr lang="en-US" sz="2000" b="1" dirty="0" smtClean="0">
                <a:solidFill>
                  <a:srgbClr val="002060"/>
                </a:solidFill>
              </a:rPr>
              <a:t> –</a:t>
            </a:r>
            <a:endParaRPr lang="mr-IN" sz="2000" b="1" dirty="0" smtClean="0">
              <a:solidFill>
                <a:srgbClr val="002060"/>
              </a:solidFill>
            </a:endParaRPr>
          </a:p>
          <a:p>
            <a:pPr algn="ctr">
              <a:lnSpc>
                <a:spcPct val="150000"/>
              </a:lnSpc>
            </a:pPr>
            <a:r>
              <a:rPr lang="en-US" sz="2000" b="1" dirty="0" smtClean="0">
                <a:solidFill>
                  <a:srgbClr val="002060"/>
                </a:solidFill>
              </a:rPr>
              <a:t> its implications and limitations</a:t>
            </a:r>
            <a:endParaRPr lang="en-US" sz="2000" dirty="0" smtClean="0">
              <a:solidFill>
                <a:srgbClr val="002060"/>
              </a:solidFill>
            </a:endParaRPr>
          </a:p>
        </p:txBody>
      </p:sp>
      <p:sp>
        <p:nvSpPr>
          <p:cNvPr id="4" name="Subtitle 2"/>
          <p:cNvSpPr txBox="1">
            <a:spLocks/>
          </p:cNvSpPr>
          <p:nvPr/>
        </p:nvSpPr>
        <p:spPr>
          <a:xfrm>
            <a:off x="2971800" y="2819400"/>
            <a:ext cx="4038600" cy="914400"/>
          </a:xfrm>
          <a:prstGeom prst="rect">
            <a:avLst/>
          </a:prstGeom>
        </p:spPr>
        <p:txBody>
          <a:bodyPr vert="horz" lIns="91440" tIns="45720" rIns="91440" bIns="45720" rtlCol="0">
            <a:noAutofit/>
          </a:bodyPr>
          <a:lstStyle/>
          <a:p>
            <a:pPr marL="342900" marR="0" lvl="0" indent="-342900" algn="l" defTabSz="914400" rtl="0" eaLnBrk="1" fontAlgn="auto" latinLnBrk="0" hangingPunct="1">
              <a:lnSpc>
                <a:spcPct val="100000"/>
              </a:lnSpc>
              <a:spcBef>
                <a:spcPct val="20000"/>
              </a:spcBef>
              <a:spcAft>
                <a:spcPts val="0"/>
              </a:spcAft>
              <a:buClrTx/>
              <a:buSzTx/>
              <a:tabLst/>
              <a:defRPr/>
            </a:pPr>
            <a:endParaRPr kumimoji="0" lang="en-US" sz="8000" b="1" i="0" u="none" strike="noStrike" kern="1200" cap="none" spc="0" normalizeH="0" baseline="0" noProof="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uLnTx/>
              <a:uFillTx/>
              <a:latin typeface="Shivaji01" pitchFamily="2" charset="0"/>
              <a:ea typeface="+mn-ea"/>
              <a:cs typeface="+mn-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152400" y="-97006"/>
            <a:ext cx="8686800" cy="66018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hi-IN" sz="2800" b="1" i="0" u="none" strike="noStrike" cap="none" normalizeH="0" baseline="0" dirty="0" smtClean="0">
                <a:ln>
                  <a:noFill/>
                </a:ln>
                <a:solidFill>
                  <a:srgbClr val="C00000"/>
                </a:solidFill>
                <a:effectLst/>
                <a:latin typeface="Calibri" pitchFamily="34" charset="0"/>
                <a:ea typeface="Times New Roman" pitchFamily="18" charset="0"/>
                <a:cs typeface="Mangal" pitchFamily="18" charset="0"/>
              </a:rPr>
              <a:t>एल्टन मेयो यांच्या विचारांचे मूल्यमापन </a:t>
            </a:r>
            <a:endParaRPr kumimoji="0" lang="en-US" sz="2800" b="0" i="0" u="none" strike="noStrike" cap="none" normalizeH="0" baseline="0" dirty="0" smtClean="0">
              <a:ln>
                <a:noFill/>
              </a:ln>
              <a:solidFill>
                <a:srgbClr val="C00000"/>
              </a:solidFill>
              <a:effectLst/>
              <a:latin typeface="Arial" pitchFamily="34" charset="0"/>
              <a:cs typeface="Arial" pitchFamily="34" charset="0"/>
            </a:endParaRPr>
          </a:p>
          <a:p>
            <a:pPr marL="0" marR="0" lvl="0" indent="0" algn="ctr" defTabSz="914400" rtl="0" eaLnBrk="0" fontAlgn="base" latinLnBrk="0" hangingPunct="0">
              <a:lnSpc>
                <a:spcPct val="150000"/>
              </a:lnSpc>
              <a:spcBef>
                <a:spcPct val="0"/>
              </a:spcBef>
              <a:spcAft>
                <a:spcPct val="0"/>
              </a:spcAft>
              <a:buClrTx/>
              <a:buSzTx/>
              <a:buFontTx/>
              <a:buNone/>
              <a:tabLst/>
            </a:pPr>
            <a:r>
              <a:rPr kumimoji="0" lang="hi-IN" sz="2800" b="1" i="0" u="none" strike="noStrike" cap="none" normalizeH="0" baseline="0" dirty="0" smtClean="0">
                <a:ln>
                  <a:noFill/>
                </a:ln>
                <a:solidFill>
                  <a:srgbClr val="C00000"/>
                </a:solidFill>
                <a:effectLst/>
                <a:latin typeface="Calibri" pitchFamily="34" charset="0"/>
                <a:ea typeface="Times New Roman" pitchFamily="18" charset="0"/>
                <a:cs typeface="Mangal" pitchFamily="18" charset="0"/>
              </a:rPr>
              <a:t>मर्यादा किंवा टीका</a:t>
            </a:r>
            <a:endParaRPr kumimoji="0" lang="mr-IN" sz="2800" b="1" i="0" u="none" strike="noStrike" cap="none" normalizeH="0" baseline="0" dirty="0" smtClean="0">
              <a:ln>
                <a:noFill/>
              </a:ln>
              <a:solidFill>
                <a:srgbClr val="C00000"/>
              </a:solidFill>
              <a:effectLst/>
              <a:latin typeface="Calibri" pitchFamily="34" charset="0"/>
              <a:ea typeface="Times New Roman" pitchFamily="18" charset="0"/>
              <a:cs typeface="Mangal"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pPr>
            <a:endParaRPr kumimoji="0" lang="en-US" sz="2800" b="0" i="0" u="none" strike="noStrike" cap="none" normalizeH="0" baseline="0" dirty="0" smtClean="0">
              <a:ln>
                <a:noFill/>
              </a:ln>
              <a:solidFill>
                <a:srgbClr val="C00000"/>
              </a:solidFill>
              <a:effectLst/>
              <a:latin typeface="Arial" pitchFamily="34" charset="0"/>
              <a:cs typeface="Arial" pitchFamily="34" charset="0"/>
            </a:endParaRPr>
          </a:p>
          <a:p>
            <a:pPr marL="457200" marR="0" lvl="0" indent="-457200" algn="just" defTabSz="914400" rtl="0" eaLnBrk="0" fontAlgn="base" latinLnBrk="0" hangingPunct="0">
              <a:lnSpc>
                <a:spcPct val="150000"/>
              </a:lnSpc>
              <a:spcBef>
                <a:spcPct val="0"/>
              </a:spcBef>
              <a:spcAft>
                <a:spcPct val="0"/>
              </a:spcAft>
              <a:buClrTx/>
              <a:buSzTx/>
              <a:buFontTx/>
              <a:buAutoNum type="hindiNumPeriod"/>
              <a:tabLst/>
            </a:pPr>
            <a:r>
              <a:rPr kumimoji="0" lang="hi-IN" sz="2200" b="0" i="0" u="none" strike="noStrike" cap="none" normalizeH="0" baseline="0" dirty="0" smtClean="0">
                <a:ln>
                  <a:noFill/>
                </a:ln>
                <a:solidFill>
                  <a:schemeClr val="tx1"/>
                </a:solidFill>
                <a:effectLst/>
                <a:latin typeface="Calibri" pitchFamily="34" charset="0"/>
                <a:ea typeface="Times New Roman" pitchFamily="18" charset="0"/>
                <a:cs typeface="Mangal" pitchFamily="18" charset="0"/>
              </a:rPr>
              <a:t>व्यवस्थापनाच्या कृती तार्किक पद्धतीवर आधारभूत असतात. कामगार भावनावश होऊन वागतात. हे मेयो यांचे विचार मान्य करण्यासारखे नाहीत.</a:t>
            </a:r>
            <a:endParaRPr kumimoji="0" lang="mr-IN" sz="2200" b="0" i="0" u="none" strike="noStrike" cap="none" normalizeH="0" baseline="0" dirty="0" smtClean="0">
              <a:ln>
                <a:noFill/>
              </a:ln>
              <a:solidFill>
                <a:schemeClr val="tx1"/>
              </a:solidFill>
              <a:effectLst/>
              <a:latin typeface="Calibri" pitchFamily="34" charset="0"/>
              <a:ea typeface="Times New Roman" pitchFamily="18" charset="0"/>
              <a:cs typeface="Mangal" pitchFamily="18" charset="0"/>
            </a:endParaRPr>
          </a:p>
          <a:p>
            <a:pPr marL="457200" marR="0" lvl="0" indent="-457200" algn="just" defTabSz="914400" rtl="0" eaLnBrk="0" fontAlgn="base" latinLnBrk="0" hangingPunct="0">
              <a:lnSpc>
                <a:spcPct val="150000"/>
              </a:lnSpc>
              <a:spcBef>
                <a:spcPct val="0"/>
              </a:spcBef>
              <a:spcAft>
                <a:spcPct val="0"/>
              </a:spcAft>
              <a:buClrTx/>
              <a:buSzTx/>
              <a:tabLst/>
            </a:pPr>
            <a:endParaRPr kumimoji="0" lang="mr-IN" sz="2200" b="0" i="0" u="none" strike="noStrike" cap="none" normalizeH="0" baseline="0" dirty="0" smtClean="0">
              <a:ln>
                <a:noFill/>
              </a:ln>
              <a:solidFill>
                <a:schemeClr val="tx1"/>
              </a:solidFill>
              <a:effectLst/>
              <a:latin typeface="Calibri" pitchFamily="34" charset="0"/>
              <a:ea typeface="Times New Roman" pitchFamily="18" charset="0"/>
              <a:cs typeface="Mangal" pitchFamily="18" charset="0"/>
            </a:endParaRPr>
          </a:p>
          <a:p>
            <a:pPr marL="457200" marR="0" lvl="0" indent="-457200" algn="just" defTabSz="914400" rtl="0" eaLnBrk="0" fontAlgn="base" latinLnBrk="0" hangingPunct="0">
              <a:lnSpc>
                <a:spcPct val="150000"/>
              </a:lnSpc>
              <a:spcBef>
                <a:spcPct val="0"/>
              </a:spcBef>
              <a:spcAft>
                <a:spcPct val="0"/>
              </a:spcAft>
              <a:buClrTx/>
              <a:buSzTx/>
              <a:tabLst/>
            </a:pPr>
            <a:r>
              <a:rPr kumimoji="0" lang="hi-IN" sz="2200" b="0" i="0" u="none" strike="noStrike" cap="none" normalizeH="0" baseline="0" dirty="0" smtClean="0">
                <a:ln>
                  <a:noFill/>
                </a:ln>
                <a:solidFill>
                  <a:schemeClr val="tx1"/>
                </a:solidFill>
                <a:effectLst/>
                <a:latin typeface="Calibri" pitchFamily="34" charset="0"/>
                <a:ea typeface="Times New Roman" pitchFamily="18" charset="0"/>
                <a:cs typeface="Mangal" pitchFamily="18" charset="0"/>
              </a:rPr>
              <a:t> २. मेयो यांनी मांडलेले विचार प्रयोगावर आधारित आहेत त्यास सैद्धांतिक बैठक नाही.</a:t>
            </a:r>
            <a:endParaRPr kumimoji="0" lang="mr-IN" sz="2200" b="0" i="0" u="none" strike="noStrike" cap="none" normalizeH="0" baseline="0" dirty="0" smtClean="0">
              <a:ln>
                <a:noFill/>
              </a:ln>
              <a:solidFill>
                <a:schemeClr val="tx1"/>
              </a:solidFill>
              <a:effectLst/>
              <a:latin typeface="Calibri" pitchFamily="34" charset="0"/>
              <a:ea typeface="Times New Roman" pitchFamily="18" charset="0"/>
              <a:cs typeface="Mangal" pitchFamily="18" charset="0"/>
            </a:endParaRPr>
          </a:p>
          <a:p>
            <a:pPr marL="457200" marR="0" lvl="0" indent="-457200" algn="just" defTabSz="914400" rtl="0" eaLnBrk="0" fontAlgn="base" latinLnBrk="0" hangingPunct="0">
              <a:lnSpc>
                <a:spcPct val="150000"/>
              </a:lnSpc>
              <a:spcBef>
                <a:spcPct val="0"/>
              </a:spcBef>
              <a:spcAft>
                <a:spcPct val="0"/>
              </a:spcAft>
              <a:buClrTx/>
              <a:buSzTx/>
              <a:tabLst/>
            </a:pPr>
            <a:endParaRPr kumimoji="0" lang="mr-IN" sz="2200" b="0" i="0" u="none" strike="noStrike" cap="none" normalizeH="0" baseline="0" dirty="0" smtClean="0">
              <a:ln>
                <a:noFill/>
              </a:ln>
              <a:solidFill>
                <a:schemeClr val="tx1"/>
              </a:solidFill>
              <a:effectLst/>
              <a:latin typeface="Calibri" pitchFamily="34" charset="0"/>
              <a:ea typeface="Times New Roman" pitchFamily="18" charset="0"/>
              <a:cs typeface="Mangal" pitchFamily="18"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hi-IN" sz="2200" b="0" i="0" u="none" strike="noStrike" cap="none" normalizeH="0" baseline="0" dirty="0" smtClean="0">
                <a:ln>
                  <a:noFill/>
                </a:ln>
                <a:solidFill>
                  <a:schemeClr val="tx1"/>
                </a:solidFill>
                <a:effectLst/>
                <a:latin typeface="Calibri" pitchFamily="34" charset="0"/>
                <a:ea typeface="Times New Roman" pitchFamily="18" charset="0"/>
                <a:cs typeface="Mangal" pitchFamily="18" charset="0"/>
              </a:rPr>
              <a:t>३. मेयो यांनी केलेले प्रयोग शास्त्रीय निकषावर आधारित नव्हते. त्यामुळे </a:t>
            </a:r>
            <a:r>
              <a:rPr lang="en-US" sz="2200" dirty="0" smtClean="0">
                <a:latin typeface="Calibri" pitchFamily="34" charset="0"/>
                <a:ea typeface="Times New Roman" pitchFamily="18" charset="0"/>
                <a:cs typeface="Mangal" pitchFamily="18" charset="0"/>
              </a:rPr>
              <a:t> </a:t>
            </a:r>
            <a:r>
              <a:rPr lang="en-US" sz="2200" dirty="0" smtClean="0">
                <a:latin typeface="Calibri" pitchFamily="34" charset="0"/>
                <a:ea typeface="Times New Roman" pitchFamily="18" charset="0"/>
                <a:cs typeface="Mangal" pitchFamily="18" charset="0"/>
              </a:rPr>
              <a:t>   </a:t>
            </a:r>
          </a:p>
          <a:p>
            <a:pPr marL="0" marR="0" lvl="0" indent="0" algn="just" defTabSz="914400" rtl="0" eaLnBrk="0" fontAlgn="base" latinLnBrk="0" hangingPunct="0">
              <a:lnSpc>
                <a:spcPct val="150000"/>
              </a:lnSpc>
              <a:spcBef>
                <a:spcPct val="0"/>
              </a:spcBef>
              <a:spcAft>
                <a:spcPct val="0"/>
              </a:spcAft>
              <a:buClrTx/>
              <a:buSzTx/>
              <a:buFontTx/>
              <a:buNone/>
              <a:tabLst/>
            </a:pPr>
            <a:r>
              <a:rPr kumimoji="0" lang="en-US" sz="2200" b="0" i="0" u="none" strike="noStrike" cap="none" normalizeH="0" dirty="0" smtClean="0">
                <a:ln>
                  <a:noFill/>
                </a:ln>
                <a:solidFill>
                  <a:schemeClr val="tx1"/>
                </a:solidFill>
                <a:effectLst/>
                <a:latin typeface="Calibri" pitchFamily="34" charset="0"/>
                <a:ea typeface="Times New Roman" pitchFamily="18" charset="0"/>
                <a:cs typeface="Mangal" pitchFamily="18" charset="0"/>
              </a:rPr>
              <a:t> </a:t>
            </a:r>
            <a:r>
              <a:rPr kumimoji="0" lang="en-US" sz="2200" b="0" i="0" u="none" strike="noStrike" cap="none" normalizeH="0" dirty="0" smtClean="0">
                <a:ln>
                  <a:noFill/>
                </a:ln>
                <a:solidFill>
                  <a:schemeClr val="tx1"/>
                </a:solidFill>
                <a:effectLst/>
                <a:latin typeface="Calibri" pitchFamily="34" charset="0"/>
                <a:ea typeface="Times New Roman" pitchFamily="18" charset="0"/>
                <a:cs typeface="Mangal" pitchFamily="18" charset="0"/>
              </a:rPr>
              <a:t>     </a:t>
            </a:r>
            <a:r>
              <a:rPr kumimoji="0" lang="hi-IN" sz="2200" b="0" i="0" u="none" strike="noStrike" cap="none" normalizeH="0" baseline="0" dirty="0" smtClean="0">
                <a:ln>
                  <a:noFill/>
                </a:ln>
                <a:solidFill>
                  <a:schemeClr val="tx1"/>
                </a:solidFill>
                <a:effectLst/>
                <a:latin typeface="Calibri" pitchFamily="34" charset="0"/>
                <a:ea typeface="Times New Roman" pitchFamily="18" charset="0"/>
                <a:cs typeface="Mangal" pitchFamily="18" charset="0"/>
              </a:rPr>
              <a:t>त्याचा </a:t>
            </a:r>
            <a:r>
              <a:rPr kumimoji="0" lang="hi-IN" sz="2200" b="0" i="0" u="none" strike="noStrike" cap="none" normalizeH="0" baseline="0" dirty="0" smtClean="0">
                <a:ln>
                  <a:noFill/>
                </a:ln>
                <a:solidFill>
                  <a:schemeClr val="tx1"/>
                </a:solidFill>
                <a:effectLst/>
                <a:latin typeface="Calibri" pitchFamily="34" charset="0"/>
                <a:ea typeface="Times New Roman" pitchFamily="18" charset="0"/>
                <a:cs typeface="Mangal" pitchFamily="18" charset="0"/>
              </a:rPr>
              <a:t>शास्त्रीय दृष्टीने स्वीकार करणे योग्य नाही</a:t>
            </a:r>
            <a:r>
              <a:rPr kumimoji="0" lang="hi-IN" sz="2200" b="0" i="0" u="none" strike="noStrike" cap="none" normalizeH="0" baseline="0" dirty="0" smtClean="0">
                <a:ln>
                  <a:noFill/>
                </a:ln>
                <a:solidFill>
                  <a:schemeClr val="tx1"/>
                </a:solidFill>
                <a:effectLst/>
                <a:latin typeface="Calibri" pitchFamily="34" charset="0"/>
                <a:ea typeface="Times New Roman" pitchFamily="18" charset="0"/>
                <a:cs typeface="Mangal" pitchFamily="18" charset="0"/>
              </a:rPr>
              <a: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52400"/>
            <a:ext cx="8458200" cy="4154984"/>
          </a:xfrm>
          <a:prstGeom prst="rect">
            <a:avLst/>
          </a:prstGeom>
        </p:spPr>
        <p:txBody>
          <a:bodyPr wrap="square">
            <a:spAutoFit/>
          </a:bodyPr>
          <a:lstStyle/>
          <a:p>
            <a:pPr lvl="0" algn="just" eaLnBrk="0" fontAlgn="base" hangingPunct="0">
              <a:lnSpc>
                <a:spcPct val="200000"/>
              </a:lnSpc>
              <a:spcBef>
                <a:spcPct val="0"/>
              </a:spcBef>
              <a:spcAft>
                <a:spcPct val="0"/>
              </a:spcAft>
            </a:pPr>
            <a:r>
              <a:rPr lang="hi-IN" sz="2200" dirty="0" smtClean="0">
                <a:latin typeface="Calibri" pitchFamily="34" charset="0"/>
                <a:ea typeface="Times New Roman" pitchFamily="18" charset="0"/>
                <a:cs typeface="Mangal" pitchFamily="18" charset="0"/>
              </a:rPr>
              <a:t> </a:t>
            </a:r>
            <a:endParaRPr lang="mr-IN" sz="2200" dirty="0" smtClean="0">
              <a:latin typeface="Calibri" pitchFamily="34" charset="0"/>
              <a:ea typeface="Times New Roman" pitchFamily="18" charset="0"/>
              <a:cs typeface="Mangal" pitchFamily="18" charset="0"/>
            </a:endParaRPr>
          </a:p>
          <a:p>
            <a:pPr lvl="0" algn="just" eaLnBrk="0" fontAlgn="base" hangingPunct="0">
              <a:lnSpc>
                <a:spcPct val="200000"/>
              </a:lnSpc>
              <a:spcBef>
                <a:spcPct val="0"/>
              </a:spcBef>
              <a:spcAft>
                <a:spcPct val="0"/>
              </a:spcAft>
            </a:pPr>
            <a:r>
              <a:rPr lang="hi-IN" sz="2200" dirty="0" smtClean="0">
                <a:latin typeface="Calibri" pitchFamily="34" charset="0"/>
                <a:ea typeface="Times New Roman" pitchFamily="18" charset="0"/>
                <a:cs typeface="Mangal" pitchFamily="18" charset="0"/>
              </a:rPr>
              <a:t>४. समाजशास्त्रज्ञांच्या मते, मेयो यांनी काढलेले निष्कर्ष पूर्वी माहिती होते </a:t>
            </a:r>
            <a:r>
              <a:rPr lang="en-US" sz="2200" dirty="0" smtClean="0">
                <a:latin typeface="Calibri" pitchFamily="34" charset="0"/>
                <a:ea typeface="Times New Roman" pitchFamily="18" charset="0"/>
                <a:cs typeface="Mangal" pitchFamily="18" charset="0"/>
              </a:rPr>
              <a:t>  </a:t>
            </a:r>
          </a:p>
          <a:p>
            <a:pPr lvl="0" algn="just" eaLnBrk="0" fontAlgn="base" hangingPunct="0">
              <a:lnSpc>
                <a:spcPct val="200000"/>
              </a:lnSpc>
              <a:spcBef>
                <a:spcPct val="0"/>
              </a:spcBef>
              <a:spcAft>
                <a:spcPct val="0"/>
              </a:spcAft>
            </a:pPr>
            <a:r>
              <a:rPr lang="en-US" sz="2200" dirty="0" smtClean="0">
                <a:latin typeface="Calibri" pitchFamily="34" charset="0"/>
                <a:ea typeface="Times New Roman" pitchFamily="18" charset="0"/>
                <a:cs typeface="Mangal" pitchFamily="18" charset="0"/>
              </a:rPr>
              <a:t> </a:t>
            </a:r>
            <a:r>
              <a:rPr lang="en-US" sz="2200" dirty="0" smtClean="0">
                <a:latin typeface="Calibri" pitchFamily="34" charset="0"/>
                <a:ea typeface="Times New Roman" pitchFamily="18" charset="0"/>
                <a:cs typeface="Mangal" pitchFamily="18" charset="0"/>
              </a:rPr>
              <a:t>      </a:t>
            </a:r>
            <a:r>
              <a:rPr lang="hi-IN" sz="2200" dirty="0" smtClean="0">
                <a:latin typeface="Calibri" pitchFamily="34" charset="0"/>
                <a:ea typeface="Times New Roman" pitchFamily="18" charset="0"/>
                <a:cs typeface="Mangal" pitchFamily="18" charset="0"/>
              </a:rPr>
              <a:t>आणि </a:t>
            </a:r>
            <a:r>
              <a:rPr lang="hi-IN" sz="2200" dirty="0" smtClean="0">
                <a:latin typeface="Calibri" pitchFamily="34" charset="0"/>
                <a:ea typeface="Times New Roman" pitchFamily="18" charset="0"/>
                <a:cs typeface="Mangal" pitchFamily="18" charset="0"/>
              </a:rPr>
              <a:t>त्याची उपयुक्तता अत्यंत मर्यादित असल्याचे म्हटले जाते.</a:t>
            </a:r>
            <a:endParaRPr lang="mr-IN" sz="2200" dirty="0" smtClean="0">
              <a:latin typeface="Calibri" pitchFamily="34" charset="0"/>
              <a:ea typeface="Times New Roman" pitchFamily="18" charset="0"/>
              <a:cs typeface="Mangal" pitchFamily="18" charset="0"/>
            </a:endParaRPr>
          </a:p>
          <a:p>
            <a:pPr lvl="0" algn="just" eaLnBrk="0" fontAlgn="base" hangingPunct="0">
              <a:lnSpc>
                <a:spcPct val="200000"/>
              </a:lnSpc>
              <a:spcBef>
                <a:spcPct val="0"/>
              </a:spcBef>
              <a:spcAft>
                <a:spcPct val="0"/>
              </a:spcAft>
            </a:pPr>
            <a:endParaRPr lang="en-US" sz="2200" dirty="0" smtClean="0">
              <a:latin typeface="Arial" pitchFamily="34" charset="0"/>
              <a:cs typeface="Arial" pitchFamily="34" charset="0"/>
            </a:endParaRPr>
          </a:p>
          <a:p>
            <a:pPr lvl="0" algn="just" eaLnBrk="0" fontAlgn="base" hangingPunct="0">
              <a:lnSpc>
                <a:spcPct val="200000"/>
              </a:lnSpc>
              <a:spcBef>
                <a:spcPct val="0"/>
              </a:spcBef>
              <a:spcAft>
                <a:spcPct val="0"/>
              </a:spcAft>
            </a:pPr>
            <a:r>
              <a:rPr lang="hi-IN" sz="2200" dirty="0" smtClean="0">
                <a:latin typeface="Calibri" pitchFamily="34" charset="0"/>
                <a:ea typeface="Times New Roman" pitchFamily="18" charset="0"/>
                <a:cs typeface="Mangal" pitchFamily="18" charset="0"/>
              </a:rPr>
              <a:t>५. प्रयोगाच्या व्याप्तीची मर्यादा अतिशय लहान असल्याने, प्रयोगाचे </a:t>
            </a:r>
            <a:endParaRPr lang="en-US" sz="2200" dirty="0" smtClean="0">
              <a:latin typeface="Calibri" pitchFamily="34" charset="0"/>
              <a:ea typeface="Times New Roman" pitchFamily="18" charset="0"/>
              <a:cs typeface="Mangal" pitchFamily="18" charset="0"/>
            </a:endParaRPr>
          </a:p>
          <a:p>
            <a:pPr lvl="0" algn="just" eaLnBrk="0" fontAlgn="base" hangingPunct="0">
              <a:lnSpc>
                <a:spcPct val="200000"/>
              </a:lnSpc>
              <a:spcBef>
                <a:spcPct val="0"/>
              </a:spcBef>
              <a:spcAft>
                <a:spcPct val="0"/>
              </a:spcAft>
            </a:pPr>
            <a:r>
              <a:rPr lang="en-US" sz="2200" dirty="0" smtClean="0">
                <a:latin typeface="Calibri" pitchFamily="34" charset="0"/>
                <a:ea typeface="Times New Roman" pitchFamily="18" charset="0"/>
                <a:cs typeface="Mangal" pitchFamily="18" charset="0"/>
              </a:rPr>
              <a:t> </a:t>
            </a:r>
            <a:r>
              <a:rPr lang="en-US" sz="2200" dirty="0" smtClean="0">
                <a:latin typeface="Calibri" pitchFamily="34" charset="0"/>
                <a:ea typeface="Times New Roman" pitchFamily="18" charset="0"/>
                <a:cs typeface="Mangal" pitchFamily="18" charset="0"/>
              </a:rPr>
              <a:t>      </a:t>
            </a:r>
            <a:r>
              <a:rPr lang="hi-IN" sz="2200" dirty="0" smtClean="0">
                <a:latin typeface="Calibri" pitchFamily="34" charset="0"/>
                <a:ea typeface="Times New Roman" pitchFamily="18" charset="0"/>
                <a:cs typeface="Mangal" pitchFamily="18" charset="0"/>
              </a:rPr>
              <a:t>निष्कर्ष </a:t>
            </a:r>
            <a:r>
              <a:rPr lang="hi-IN" sz="2200" dirty="0" smtClean="0">
                <a:latin typeface="Calibri" pitchFamily="34" charset="0"/>
                <a:ea typeface="Times New Roman" pitchFamily="18" charset="0"/>
                <a:cs typeface="Mangal" pitchFamily="18" charset="0"/>
              </a:rPr>
              <a:t>अथवा त्यावर आधारित विचार सार्वत्रिक उपयुक्ततेचे नाहीत. </a:t>
            </a:r>
            <a:endParaRPr lang="en-US" sz="22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cstate="print"/>
          <a:srcRect/>
          <a:stretch>
            <a:fillRect/>
          </a:stretch>
        </p:blipFill>
        <p:spPr bwMode="auto">
          <a:xfrm>
            <a:off x="381000" y="762000"/>
            <a:ext cx="2667000" cy="2438400"/>
          </a:xfrm>
          <a:prstGeom prst="rect">
            <a:avLst/>
          </a:prstGeom>
          <a:noFill/>
          <a:ln w="9525">
            <a:noFill/>
            <a:miter lim="800000"/>
            <a:headEnd/>
            <a:tailEnd/>
          </a:ln>
        </p:spPr>
      </p:pic>
      <p:sp>
        <p:nvSpPr>
          <p:cNvPr id="1028" name="Rectangle 4"/>
          <p:cNvSpPr>
            <a:spLocks noChangeArrowheads="1"/>
          </p:cNvSpPr>
          <p:nvPr/>
        </p:nvSpPr>
        <p:spPr bwMode="auto">
          <a:xfrm>
            <a:off x="152400" y="1371600"/>
            <a:ext cx="8686800" cy="530914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buFontTx/>
              <a:buNone/>
              <a:tabLst/>
            </a:pPr>
            <a:r>
              <a:rPr kumimoji="0" lang="mr-IN" sz="2000" b="0" i="0" u="none" strike="noStrike" cap="none" normalizeH="0" baseline="0" dirty="0" smtClean="0">
                <a:ln>
                  <a:noFill/>
                </a:ln>
                <a:solidFill>
                  <a:schemeClr val="tx1"/>
                </a:solidFill>
                <a:effectLst/>
                <a:latin typeface="Mangal" pitchFamily="18" charset="0"/>
                <a:ea typeface="Times New Roman" pitchFamily="18" charset="0"/>
                <a:cs typeface="Mangal" pitchFamily="18" charset="0"/>
              </a:rPr>
              <a:t>			</a:t>
            </a:r>
          </a:p>
          <a:p>
            <a:pPr marL="0" marR="0" lvl="0" indent="0" algn="just" defTabSz="914400" rtl="0" eaLnBrk="1" fontAlgn="base" latinLnBrk="0" hangingPunct="1">
              <a:lnSpc>
                <a:spcPct val="150000"/>
              </a:lnSpc>
              <a:spcBef>
                <a:spcPct val="0"/>
              </a:spcBef>
              <a:spcAft>
                <a:spcPct val="0"/>
              </a:spcAft>
              <a:buClrTx/>
              <a:buSzTx/>
              <a:buFontTx/>
              <a:buNone/>
              <a:tabLst/>
            </a:pPr>
            <a:endParaRPr lang="mr-IN" sz="2000" dirty="0" smtClean="0">
              <a:latin typeface="Mangal" pitchFamily="18" charset="0"/>
              <a:ea typeface="Times New Roman" pitchFamily="18" charset="0"/>
              <a:cs typeface="Mangal" pitchFamily="18" charset="0"/>
            </a:endParaRPr>
          </a:p>
          <a:p>
            <a:pPr marL="0" marR="0" lvl="0" indent="0" algn="just" defTabSz="914400" rtl="0" eaLnBrk="1" fontAlgn="base" latinLnBrk="0" hangingPunct="1">
              <a:lnSpc>
                <a:spcPct val="150000"/>
              </a:lnSpc>
              <a:spcBef>
                <a:spcPct val="0"/>
              </a:spcBef>
              <a:spcAft>
                <a:spcPct val="0"/>
              </a:spcAft>
              <a:buClrTx/>
              <a:buSzTx/>
              <a:buFontTx/>
              <a:buNone/>
              <a:tabLst/>
            </a:pPr>
            <a:endParaRPr kumimoji="0" lang="mr-IN" sz="2000"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endParaRPr>
          </a:p>
          <a:p>
            <a:pPr marL="0" marR="0" lvl="0" indent="0" algn="just" defTabSz="914400" rtl="0" eaLnBrk="1" fontAlgn="base" latinLnBrk="0" hangingPunct="1">
              <a:lnSpc>
                <a:spcPct val="150000"/>
              </a:lnSpc>
              <a:spcBef>
                <a:spcPct val="0"/>
              </a:spcBef>
              <a:spcAft>
                <a:spcPct val="0"/>
              </a:spcAft>
              <a:buClrTx/>
              <a:buSzTx/>
              <a:buFontTx/>
              <a:buNone/>
              <a:tabLst/>
            </a:pPr>
            <a:endParaRPr lang="mr-IN" sz="2000" dirty="0" smtClean="0">
              <a:solidFill>
                <a:srgbClr val="0070C0"/>
              </a:solidFill>
              <a:latin typeface="Mangal" pitchFamily="18" charset="0"/>
              <a:ea typeface="Times New Roman" pitchFamily="18" charset="0"/>
              <a:cs typeface="Mangal" pitchFamily="18" charset="0"/>
            </a:endParaRPr>
          </a:p>
          <a:p>
            <a:pPr marL="0" marR="0" lvl="0" indent="0" algn="just" defTabSz="914400" rtl="0" eaLnBrk="1" fontAlgn="base" latinLnBrk="0" hangingPunct="1">
              <a:lnSpc>
                <a:spcPct val="150000"/>
              </a:lnSpc>
              <a:spcBef>
                <a:spcPct val="0"/>
              </a:spcBef>
              <a:spcAft>
                <a:spcPct val="0"/>
              </a:spcAft>
              <a:buClrTx/>
              <a:buSzTx/>
              <a:buFontTx/>
              <a:buNone/>
              <a:tabLst/>
            </a:pPr>
            <a:r>
              <a:rPr lang="mr-IN" sz="2000" dirty="0" smtClean="0">
                <a:solidFill>
                  <a:srgbClr val="0070C0"/>
                </a:solidFill>
                <a:latin typeface="Mangal" pitchFamily="18" charset="0"/>
                <a:ea typeface="Times New Roman" pitchFamily="18" charset="0"/>
                <a:cs typeface="Mangal" pitchFamily="18" charset="0"/>
              </a:rPr>
              <a:t>	</a:t>
            </a:r>
            <a:r>
              <a:rPr kumimoji="0" lang="hi-IN" b="1" i="0" u="none" strike="noStrike" cap="none" normalizeH="0" baseline="0" dirty="0" smtClean="0">
                <a:ln>
                  <a:noFill/>
                </a:ln>
                <a:solidFill>
                  <a:srgbClr val="002060"/>
                </a:solidFill>
                <a:effectLst/>
                <a:latin typeface="Mangal" pitchFamily="18" charset="0"/>
                <a:ea typeface="Times New Roman" pitchFamily="18" charset="0"/>
                <a:cs typeface="Mangal" pitchFamily="18" charset="0"/>
              </a:rPr>
              <a:t>जॉर्ज</a:t>
            </a:r>
            <a:r>
              <a:rPr kumimoji="0" lang="hi-IN" b="1" i="0" u="none" strike="noStrike" cap="none" normalizeH="0" baseline="0" dirty="0" smtClean="0">
                <a:ln>
                  <a:noFill/>
                </a:ln>
                <a:solidFill>
                  <a:srgbClr val="002060"/>
                </a:solidFill>
                <a:effectLst/>
                <a:latin typeface="Calibri" pitchFamily="34" charset="0"/>
                <a:ea typeface="Times New Roman" pitchFamily="18" charset="0"/>
                <a:cs typeface="Mangal" pitchFamily="18" charset="0"/>
              </a:rPr>
              <a:t> </a:t>
            </a:r>
            <a:r>
              <a:rPr kumimoji="0" lang="hi-IN" b="1" i="0" u="none" strike="noStrike" cap="none" normalizeH="0" baseline="0" dirty="0" smtClean="0">
                <a:ln>
                  <a:noFill/>
                </a:ln>
                <a:solidFill>
                  <a:srgbClr val="002060"/>
                </a:solidFill>
                <a:effectLst/>
                <a:latin typeface="Mangal" pitchFamily="18" charset="0"/>
                <a:ea typeface="Times New Roman" pitchFamily="18" charset="0"/>
                <a:cs typeface="Mangal" pitchFamily="18" charset="0"/>
              </a:rPr>
              <a:t>एल्टन</a:t>
            </a:r>
            <a:r>
              <a:rPr kumimoji="0" lang="hi-IN" b="1" i="0" u="none" strike="noStrike" cap="none" normalizeH="0" baseline="0" dirty="0" smtClean="0">
                <a:ln>
                  <a:noFill/>
                </a:ln>
                <a:solidFill>
                  <a:srgbClr val="002060"/>
                </a:solidFill>
                <a:effectLst/>
                <a:latin typeface="Calibri" pitchFamily="34" charset="0"/>
                <a:ea typeface="Times New Roman" pitchFamily="18" charset="0"/>
                <a:cs typeface="Mangal" pitchFamily="18" charset="0"/>
              </a:rPr>
              <a:t> </a:t>
            </a:r>
            <a:r>
              <a:rPr kumimoji="0" lang="hi-IN" b="1" i="0" u="none" strike="noStrike" cap="none" normalizeH="0" baseline="0" dirty="0" smtClean="0">
                <a:ln>
                  <a:noFill/>
                </a:ln>
                <a:solidFill>
                  <a:srgbClr val="002060"/>
                </a:solidFill>
                <a:effectLst/>
                <a:latin typeface="Mangal" pitchFamily="18" charset="0"/>
                <a:ea typeface="Times New Roman" pitchFamily="18" charset="0"/>
                <a:cs typeface="Mangal" pitchFamily="18" charset="0"/>
              </a:rPr>
              <a:t>मेयो</a:t>
            </a:r>
            <a:r>
              <a:rPr kumimoji="0" lang="hi-IN" b="1" i="0" u="none" strike="noStrike" cap="none" normalizeH="0" baseline="0" dirty="0" smtClean="0">
                <a:ln>
                  <a:noFill/>
                </a:ln>
                <a:solidFill>
                  <a:srgbClr val="002060"/>
                </a:solidFill>
                <a:effectLst/>
                <a:latin typeface="Calibri" pitchFamily="34" charset="0"/>
                <a:ea typeface="Times New Roman" pitchFamily="18" charset="0"/>
                <a:cs typeface="Mangal" pitchFamily="18" charset="0"/>
              </a:rPr>
              <a:t> </a:t>
            </a:r>
            <a:r>
              <a:rPr kumimoji="0" lang="hi-IN" b="1" i="0" u="none" strike="noStrike" cap="none" normalizeH="0" baseline="0" dirty="0" smtClean="0">
                <a:ln>
                  <a:noFill/>
                </a:ln>
                <a:solidFill>
                  <a:srgbClr val="002060"/>
                </a:solidFill>
                <a:effectLst/>
                <a:latin typeface="Mangal" pitchFamily="18" charset="0"/>
                <a:ea typeface="Times New Roman" pitchFamily="18" charset="0"/>
                <a:cs typeface="Mangal" pitchFamily="18" charset="0"/>
              </a:rPr>
              <a:t>यांचा</a:t>
            </a:r>
            <a:r>
              <a:rPr kumimoji="0" lang="hi-IN" b="1" i="0" u="none" strike="noStrike" cap="none" normalizeH="0" baseline="0" dirty="0" smtClean="0">
                <a:ln>
                  <a:noFill/>
                </a:ln>
                <a:solidFill>
                  <a:srgbClr val="002060"/>
                </a:solidFill>
                <a:effectLst/>
                <a:latin typeface="Calibri" pitchFamily="34" charset="0"/>
                <a:ea typeface="Times New Roman" pitchFamily="18" charset="0"/>
                <a:cs typeface="Mangal" pitchFamily="18" charset="0"/>
              </a:rPr>
              <a:t> </a:t>
            </a:r>
            <a:r>
              <a:rPr kumimoji="0" lang="hi-IN" b="1" i="0" u="none" strike="noStrike" cap="none" normalizeH="0" baseline="0" dirty="0" smtClean="0">
                <a:ln>
                  <a:noFill/>
                </a:ln>
                <a:solidFill>
                  <a:srgbClr val="002060"/>
                </a:solidFill>
                <a:effectLst/>
                <a:latin typeface="Mangal" pitchFamily="18" charset="0"/>
                <a:ea typeface="Times New Roman" pitchFamily="18" charset="0"/>
                <a:cs typeface="Mangal" pitchFamily="18" charset="0"/>
              </a:rPr>
              <a:t>जन्म</a:t>
            </a:r>
            <a:r>
              <a:rPr kumimoji="0" lang="hi-IN" b="1" i="0" u="none" strike="noStrike" cap="none" normalizeH="0" baseline="0" dirty="0" smtClean="0">
                <a:ln>
                  <a:noFill/>
                </a:ln>
                <a:solidFill>
                  <a:srgbClr val="002060"/>
                </a:solidFill>
                <a:effectLst/>
                <a:latin typeface="Calibri" pitchFamily="34" charset="0"/>
                <a:ea typeface="Times New Roman" pitchFamily="18" charset="0"/>
                <a:cs typeface="Mangal" pitchFamily="18" charset="0"/>
              </a:rPr>
              <a:t> </a:t>
            </a:r>
            <a:r>
              <a:rPr kumimoji="0" lang="hi-IN" b="1" i="0" u="none" strike="noStrike" cap="none" normalizeH="0" baseline="0" dirty="0" smtClean="0">
                <a:ln>
                  <a:noFill/>
                </a:ln>
                <a:solidFill>
                  <a:srgbClr val="002060"/>
                </a:solidFill>
                <a:effectLst/>
                <a:latin typeface="Mangal" pitchFamily="18" charset="0"/>
                <a:ea typeface="Times New Roman" pitchFamily="18" charset="0"/>
                <a:cs typeface="Mangal" pitchFamily="18" charset="0"/>
              </a:rPr>
              <a:t>१८८०</a:t>
            </a:r>
            <a:r>
              <a:rPr kumimoji="0" lang="hi-IN" b="1" i="0" u="none" strike="noStrike" cap="none" normalizeH="0" baseline="0" dirty="0" smtClean="0">
                <a:ln>
                  <a:noFill/>
                </a:ln>
                <a:solidFill>
                  <a:srgbClr val="002060"/>
                </a:solidFill>
                <a:effectLst/>
                <a:latin typeface="Calibri" pitchFamily="34" charset="0"/>
                <a:ea typeface="Times New Roman" pitchFamily="18" charset="0"/>
                <a:cs typeface="Mangal" pitchFamily="18" charset="0"/>
              </a:rPr>
              <a:t> </a:t>
            </a:r>
            <a:r>
              <a:rPr kumimoji="0" lang="hi-IN" b="1" i="0" u="none" strike="noStrike" cap="none" normalizeH="0" baseline="0" dirty="0" smtClean="0">
                <a:ln>
                  <a:noFill/>
                </a:ln>
                <a:solidFill>
                  <a:srgbClr val="002060"/>
                </a:solidFill>
                <a:effectLst/>
                <a:latin typeface="Mangal" pitchFamily="18" charset="0"/>
                <a:ea typeface="Times New Roman" pitchFamily="18" charset="0"/>
                <a:cs typeface="Mangal" pitchFamily="18" charset="0"/>
              </a:rPr>
              <a:t>मध्ये</a:t>
            </a:r>
            <a:r>
              <a:rPr kumimoji="0" lang="hi-IN" b="1" i="0" u="none" strike="noStrike" cap="none" normalizeH="0" baseline="0" dirty="0" smtClean="0">
                <a:ln>
                  <a:noFill/>
                </a:ln>
                <a:solidFill>
                  <a:srgbClr val="002060"/>
                </a:solidFill>
                <a:effectLst/>
                <a:latin typeface="Calibri" pitchFamily="34" charset="0"/>
                <a:ea typeface="Times New Roman" pitchFamily="18" charset="0"/>
                <a:cs typeface="Mangal" pitchFamily="18" charset="0"/>
              </a:rPr>
              <a:t> </a:t>
            </a:r>
            <a:r>
              <a:rPr kumimoji="0" lang="hi-IN" b="1" i="0" u="none" strike="noStrike" cap="none" normalizeH="0" baseline="0" dirty="0" smtClean="0">
                <a:ln>
                  <a:noFill/>
                </a:ln>
                <a:solidFill>
                  <a:srgbClr val="002060"/>
                </a:solidFill>
                <a:effectLst/>
                <a:latin typeface="Mangal" pitchFamily="18" charset="0"/>
                <a:ea typeface="Times New Roman" pitchFamily="18" charset="0"/>
                <a:cs typeface="Mangal" pitchFamily="18" charset="0"/>
              </a:rPr>
              <a:t>ऑस्ट्रेलियात</a:t>
            </a:r>
            <a:r>
              <a:rPr kumimoji="0" lang="hi-IN" b="1" i="0" u="none" strike="noStrike" cap="none" normalizeH="0" baseline="0" dirty="0" smtClean="0">
                <a:ln>
                  <a:noFill/>
                </a:ln>
                <a:solidFill>
                  <a:srgbClr val="002060"/>
                </a:solidFill>
                <a:effectLst/>
                <a:latin typeface="Calibri" pitchFamily="34" charset="0"/>
                <a:ea typeface="Times New Roman" pitchFamily="18" charset="0"/>
                <a:cs typeface="Mangal" pitchFamily="18" charset="0"/>
              </a:rPr>
              <a:t> </a:t>
            </a:r>
            <a:r>
              <a:rPr kumimoji="0" lang="hi-IN" b="1" i="0" u="none" strike="noStrike" cap="none" normalizeH="0" baseline="0" dirty="0" smtClean="0">
                <a:ln>
                  <a:noFill/>
                </a:ln>
                <a:solidFill>
                  <a:srgbClr val="002060"/>
                </a:solidFill>
                <a:effectLst/>
                <a:latin typeface="Mangal" pitchFamily="18" charset="0"/>
                <a:ea typeface="Times New Roman" pitchFamily="18" charset="0"/>
                <a:cs typeface="Mangal" pitchFamily="18" charset="0"/>
              </a:rPr>
              <a:t>झाला</a:t>
            </a:r>
            <a:r>
              <a:rPr kumimoji="0" lang="en-US" b="1" i="0" u="none" strike="noStrike" cap="none" normalizeH="0" baseline="0" dirty="0" smtClean="0">
                <a:ln>
                  <a:noFill/>
                </a:ln>
                <a:solidFill>
                  <a:srgbClr val="002060"/>
                </a:solidFill>
                <a:effectLst/>
                <a:latin typeface="Calibri" pitchFamily="34" charset="0"/>
                <a:ea typeface="Times New Roman" pitchFamily="18" charset="0"/>
                <a:cs typeface="Mangal" pitchFamily="18" charset="0"/>
              </a:rPr>
              <a:t>. </a:t>
            </a:r>
            <a:r>
              <a:rPr kumimoji="0" lang="hi-IN" b="1" i="0" u="none" strike="noStrike" cap="none" normalizeH="0" baseline="0" dirty="0" smtClean="0">
                <a:ln>
                  <a:noFill/>
                </a:ln>
                <a:solidFill>
                  <a:srgbClr val="002060"/>
                </a:solidFill>
                <a:effectLst/>
                <a:latin typeface="Mangal" pitchFamily="18" charset="0"/>
                <a:ea typeface="Times New Roman" pitchFamily="18" charset="0"/>
                <a:cs typeface="Mangal" pitchFamily="18" charset="0"/>
              </a:rPr>
              <a:t>त्यांनी</a:t>
            </a:r>
            <a:r>
              <a:rPr kumimoji="0" lang="hi-IN" b="1" i="0" u="none" strike="noStrike" cap="none" normalizeH="0" baseline="0" dirty="0" smtClean="0">
                <a:ln>
                  <a:noFill/>
                </a:ln>
                <a:solidFill>
                  <a:srgbClr val="002060"/>
                </a:solidFill>
                <a:effectLst/>
                <a:latin typeface="Calibri" pitchFamily="34" charset="0"/>
                <a:ea typeface="Times New Roman" pitchFamily="18" charset="0"/>
                <a:cs typeface="Mangal" pitchFamily="18" charset="0"/>
              </a:rPr>
              <a:t> </a:t>
            </a:r>
            <a:r>
              <a:rPr kumimoji="0" lang="hi-IN" b="1" i="0" u="none" strike="noStrike" cap="none" normalizeH="0" baseline="0" dirty="0" smtClean="0">
                <a:ln>
                  <a:noFill/>
                </a:ln>
                <a:solidFill>
                  <a:srgbClr val="002060"/>
                </a:solidFill>
                <a:effectLst/>
                <a:latin typeface="Mangal" pitchFamily="18" charset="0"/>
                <a:ea typeface="Times New Roman" pitchFamily="18" charset="0"/>
                <a:cs typeface="Mangal" pitchFamily="18" charset="0"/>
              </a:rPr>
              <a:t>अॅडिलेड</a:t>
            </a:r>
            <a:r>
              <a:rPr kumimoji="0" lang="hi-IN" b="1" i="0" u="none" strike="noStrike" cap="none" normalizeH="0" baseline="0" dirty="0" smtClean="0">
                <a:ln>
                  <a:noFill/>
                </a:ln>
                <a:solidFill>
                  <a:srgbClr val="002060"/>
                </a:solidFill>
                <a:effectLst/>
                <a:latin typeface="Calibri" pitchFamily="34" charset="0"/>
                <a:ea typeface="Times New Roman" pitchFamily="18" charset="0"/>
                <a:cs typeface="Mangal" pitchFamily="18" charset="0"/>
              </a:rPr>
              <a:t> </a:t>
            </a:r>
            <a:r>
              <a:rPr kumimoji="0" lang="hi-IN" b="1" i="0" u="none" strike="noStrike" cap="none" normalizeH="0" baseline="0" dirty="0" smtClean="0">
                <a:ln>
                  <a:noFill/>
                </a:ln>
                <a:solidFill>
                  <a:srgbClr val="002060"/>
                </a:solidFill>
                <a:effectLst/>
                <a:latin typeface="Mangal" pitchFamily="18" charset="0"/>
                <a:ea typeface="Times New Roman" pitchFamily="18" charset="0"/>
                <a:cs typeface="Mangal" pitchFamily="18" charset="0"/>
              </a:rPr>
              <a:t>येथील</a:t>
            </a:r>
            <a:r>
              <a:rPr kumimoji="0" lang="hi-IN" b="1" i="0" u="none" strike="noStrike" cap="none" normalizeH="0" baseline="0" dirty="0" smtClean="0">
                <a:ln>
                  <a:noFill/>
                </a:ln>
                <a:solidFill>
                  <a:srgbClr val="002060"/>
                </a:solidFill>
                <a:effectLst/>
                <a:latin typeface="Calibri" pitchFamily="34" charset="0"/>
                <a:ea typeface="Times New Roman" pitchFamily="18" charset="0"/>
                <a:cs typeface="Mangal" pitchFamily="18" charset="0"/>
              </a:rPr>
              <a:t> </a:t>
            </a:r>
            <a:r>
              <a:rPr kumimoji="0" lang="hi-IN" b="1" i="0" u="none" strike="noStrike" cap="none" normalizeH="0" baseline="0" dirty="0" smtClean="0">
                <a:ln>
                  <a:noFill/>
                </a:ln>
                <a:solidFill>
                  <a:srgbClr val="002060"/>
                </a:solidFill>
                <a:effectLst/>
                <a:latin typeface="Mangal" pitchFamily="18" charset="0"/>
                <a:ea typeface="Times New Roman" pitchFamily="18" charset="0"/>
                <a:cs typeface="Mangal" pitchFamily="18" charset="0"/>
              </a:rPr>
              <a:t>कॉलेजात</a:t>
            </a:r>
            <a:r>
              <a:rPr kumimoji="0" lang="hi-IN" b="1" i="0" u="none" strike="noStrike" cap="none" normalizeH="0" baseline="0" dirty="0" smtClean="0">
                <a:ln>
                  <a:noFill/>
                </a:ln>
                <a:solidFill>
                  <a:srgbClr val="002060"/>
                </a:solidFill>
                <a:effectLst/>
                <a:latin typeface="Calibri" pitchFamily="34" charset="0"/>
                <a:ea typeface="Times New Roman" pitchFamily="18" charset="0"/>
                <a:cs typeface="Mangal" pitchFamily="18" charset="0"/>
              </a:rPr>
              <a:t> </a:t>
            </a:r>
            <a:r>
              <a:rPr kumimoji="0" lang="hi-IN" b="1" i="0" u="none" strike="noStrike" cap="none" normalizeH="0" baseline="0" dirty="0" smtClean="0">
                <a:ln>
                  <a:noFill/>
                </a:ln>
                <a:solidFill>
                  <a:srgbClr val="002060"/>
                </a:solidFill>
                <a:effectLst/>
                <a:latin typeface="Mangal" pitchFamily="18" charset="0"/>
                <a:ea typeface="Times New Roman" pitchFamily="18" charset="0"/>
                <a:cs typeface="Mangal" pitchFamily="18" charset="0"/>
              </a:rPr>
              <a:t>तर्कशास्त्र</a:t>
            </a:r>
            <a:r>
              <a:rPr kumimoji="0" lang="hi-IN" b="1" i="0" u="none" strike="noStrike" cap="none" normalizeH="0" baseline="0" dirty="0" smtClean="0">
                <a:ln>
                  <a:noFill/>
                </a:ln>
                <a:solidFill>
                  <a:srgbClr val="002060"/>
                </a:solidFill>
                <a:effectLst/>
                <a:latin typeface="Calibri" pitchFamily="34" charset="0"/>
                <a:ea typeface="Times New Roman" pitchFamily="18" charset="0"/>
                <a:cs typeface="Mangal" pitchFamily="18" charset="0"/>
              </a:rPr>
              <a:t> </a:t>
            </a:r>
            <a:r>
              <a:rPr kumimoji="0" lang="hi-IN" b="1" i="0" u="none" strike="noStrike" cap="none" normalizeH="0" baseline="0" dirty="0" smtClean="0">
                <a:ln>
                  <a:noFill/>
                </a:ln>
                <a:solidFill>
                  <a:srgbClr val="002060"/>
                </a:solidFill>
                <a:effectLst/>
                <a:latin typeface="Mangal" pitchFamily="18" charset="0"/>
                <a:ea typeface="Times New Roman" pitchFamily="18" charset="0"/>
                <a:cs typeface="Mangal" pitchFamily="18" charset="0"/>
              </a:rPr>
              <a:t>आणि</a:t>
            </a:r>
            <a:r>
              <a:rPr kumimoji="0" lang="hi-IN" b="1" i="0" u="none" strike="noStrike" cap="none" normalizeH="0" baseline="0" dirty="0" smtClean="0">
                <a:ln>
                  <a:noFill/>
                </a:ln>
                <a:solidFill>
                  <a:srgbClr val="002060"/>
                </a:solidFill>
                <a:effectLst/>
                <a:latin typeface="Calibri" pitchFamily="34" charset="0"/>
                <a:ea typeface="Times New Roman" pitchFamily="18" charset="0"/>
                <a:cs typeface="Mangal" pitchFamily="18" charset="0"/>
              </a:rPr>
              <a:t> </a:t>
            </a:r>
            <a:r>
              <a:rPr kumimoji="0" lang="hi-IN" b="1" i="0" u="none" strike="noStrike" cap="none" normalizeH="0" baseline="0" dirty="0" smtClean="0">
                <a:ln>
                  <a:noFill/>
                </a:ln>
                <a:solidFill>
                  <a:srgbClr val="002060"/>
                </a:solidFill>
                <a:effectLst/>
                <a:latin typeface="Mangal" pitchFamily="18" charset="0"/>
                <a:ea typeface="Times New Roman" pitchFamily="18" charset="0"/>
                <a:cs typeface="Mangal" pitchFamily="18" charset="0"/>
              </a:rPr>
              <a:t>मानसशास्त्राचा</a:t>
            </a:r>
            <a:r>
              <a:rPr kumimoji="0" lang="hi-IN" b="1" i="0" u="none" strike="noStrike" cap="none" normalizeH="0" baseline="0" dirty="0" smtClean="0">
                <a:ln>
                  <a:noFill/>
                </a:ln>
                <a:solidFill>
                  <a:srgbClr val="002060"/>
                </a:solidFill>
                <a:effectLst/>
                <a:latin typeface="Calibri" pitchFamily="34" charset="0"/>
                <a:ea typeface="Times New Roman" pitchFamily="18" charset="0"/>
                <a:cs typeface="Mangal" pitchFamily="18" charset="0"/>
              </a:rPr>
              <a:t> </a:t>
            </a:r>
            <a:r>
              <a:rPr kumimoji="0" lang="hi-IN" b="1" i="0" u="none" strike="noStrike" cap="none" normalizeH="0" baseline="0" dirty="0" smtClean="0">
                <a:ln>
                  <a:noFill/>
                </a:ln>
                <a:solidFill>
                  <a:srgbClr val="002060"/>
                </a:solidFill>
                <a:effectLst/>
                <a:latin typeface="Mangal" pitchFamily="18" charset="0"/>
                <a:ea typeface="Times New Roman" pitchFamily="18" charset="0"/>
                <a:cs typeface="Mangal" pitchFamily="18" charset="0"/>
              </a:rPr>
              <a:t>अभ्यास</a:t>
            </a:r>
            <a:r>
              <a:rPr kumimoji="0" lang="hi-IN" b="1" i="0" u="none" strike="noStrike" cap="none" normalizeH="0" baseline="0" dirty="0" smtClean="0">
                <a:ln>
                  <a:noFill/>
                </a:ln>
                <a:solidFill>
                  <a:srgbClr val="002060"/>
                </a:solidFill>
                <a:effectLst/>
                <a:latin typeface="Calibri" pitchFamily="34" charset="0"/>
                <a:ea typeface="Times New Roman" pitchFamily="18" charset="0"/>
                <a:cs typeface="Mangal" pitchFamily="18" charset="0"/>
              </a:rPr>
              <a:t> </a:t>
            </a:r>
            <a:r>
              <a:rPr kumimoji="0" lang="hi-IN" b="1" i="0" u="none" strike="noStrike" cap="none" normalizeH="0" baseline="0" dirty="0" smtClean="0">
                <a:ln>
                  <a:noFill/>
                </a:ln>
                <a:solidFill>
                  <a:srgbClr val="002060"/>
                </a:solidFill>
                <a:effectLst/>
                <a:latin typeface="Mangal" pitchFamily="18" charset="0"/>
                <a:ea typeface="Times New Roman" pitchFamily="18" charset="0"/>
                <a:cs typeface="Mangal" pitchFamily="18" charset="0"/>
              </a:rPr>
              <a:t>केला</a:t>
            </a:r>
            <a:r>
              <a:rPr kumimoji="0" lang="en-US" b="1" i="0" u="none" strike="noStrike" cap="none" normalizeH="0" baseline="0" dirty="0" smtClean="0">
                <a:ln>
                  <a:noFill/>
                </a:ln>
                <a:solidFill>
                  <a:srgbClr val="002060"/>
                </a:solidFill>
                <a:effectLst/>
                <a:latin typeface="Calibri" pitchFamily="34" charset="0"/>
                <a:ea typeface="Times New Roman" pitchFamily="18" charset="0"/>
                <a:cs typeface="Mangal" pitchFamily="18" charset="0"/>
              </a:rPr>
              <a:t>. </a:t>
            </a:r>
            <a:r>
              <a:rPr kumimoji="0" lang="hi-IN" b="1" i="0" u="none" strike="noStrike" cap="none" normalizeH="0" baseline="0" dirty="0" smtClean="0">
                <a:ln>
                  <a:noFill/>
                </a:ln>
                <a:solidFill>
                  <a:srgbClr val="002060"/>
                </a:solidFill>
                <a:effectLst/>
                <a:latin typeface="Mangal" pitchFamily="18" charset="0"/>
                <a:ea typeface="Times New Roman" pitchFamily="18" charset="0"/>
                <a:cs typeface="Mangal" pitchFamily="18" charset="0"/>
              </a:rPr>
              <a:t>त्यांनी</a:t>
            </a:r>
            <a:r>
              <a:rPr kumimoji="0" lang="hi-IN" b="1" i="0" u="none" strike="noStrike" cap="none" normalizeH="0" baseline="0" dirty="0" smtClean="0">
                <a:ln>
                  <a:noFill/>
                </a:ln>
                <a:solidFill>
                  <a:srgbClr val="002060"/>
                </a:solidFill>
                <a:effectLst/>
                <a:latin typeface="Calibri" pitchFamily="34" charset="0"/>
                <a:ea typeface="Times New Roman" pitchFamily="18" charset="0"/>
                <a:cs typeface="Mangal" pitchFamily="18" charset="0"/>
              </a:rPr>
              <a:t> </a:t>
            </a:r>
            <a:r>
              <a:rPr kumimoji="0" lang="hi-IN" b="1" i="0" u="none" strike="noStrike" cap="none" normalizeH="0" baseline="0" dirty="0" smtClean="0">
                <a:ln>
                  <a:noFill/>
                </a:ln>
                <a:solidFill>
                  <a:srgbClr val="002060"/>
                </a:solidFill>
                <a:effectLst/>
                <a:latin typeface="Mangal" pitchFamily="18" charset="0"/>
                <a:ea typeface="Times New Roman" pitchFamily="18" charset="0"/>
                <a:cs typeface="Mangal" pitchFamily="18" charset="0"/>
              </a:rPr>
              <a:t>१९२७</a:t>
            </a:r>
            <a:r>
              <a:rPr kumimoji="0" lang="hi-IN" b="1" i="0" u="none" strike="noStrike" cap="none" normalizeH="0" baseline="0" dirty="0" smtClean="0">
                <a:ln>
                  <a:noFill/>
                </a:ln>
                <a:solidFill>
                  <a:srgbClr val="002060"/>
                </a:solidFill>
                <a:effectLst/>
                <a:latin typeface="Calibri" pitchFamily="34" charset="0"/>
                <a:ea typeface="Times New Roman" pitchFamily="18" charset="0"/>
                <a:cs typeface="Mangal" pitchFamily="18" charset="0"/>
              </a:rPr>
              <a:t> </a:t>
            </a:r>
            <a:r>
              <a:rPr kumimoji="0" lang="hi-IN" b="1" i="0" u="none" strike="noStrike" cap="none" normalizeH="0" baseline="0" dirty="0" smtClean="0">
                <a:ln>
                  <a:noFill/>
                </a:ln>
                <a:solidFill>
                  <a:srgbClr val="002060"/>
                </a:solidFill>
                <a:effectLst/>
                <a:latin typeface="Mangal" pitchFamily="18" charset="0"/>
                <a:ea typeface="Times New Roman" pitchFamily="18" charset="0"/>
                <a:cs typeface="Mangal" pitchFamily="18" charset="0"/>
              </a:rPr>
              <a:t>ते</a:t>
            </a:r>
            <a:r>
              <a:rPr kumimoji="0" lang="hi-IN" b="1" i="0" u="none" strike="noStrike" cap="none" normalizeH="0" baseline="0" dirty="0" smtClean="0">
                <a:ln>
                  <a:noFill/>
                </a:ln>
                <a:solidFill>
                  <a:srgbClr val="002060"/>
                </a:solidFill>
                <a:effectLst/>
                <a:latin typeface="Calibri" pitchFamily="34" charset="0"/>
                <a:ea typeface="Times New Roman" pitchFamily="18" charset="0"/>
                <a:cs typeface="Mangal" pitchFamily="18" charset="0"/>
              </a:rPr>
              <a:t> </a:t>
            </a:r>
            <a:r>
              <a:rPr kumimoji="0" lang="hi-IN" b="1" i="0" u="none" strike="noStrike" cap="none" normalizeH="0" baseline="0" dirty="0" smtClean="0">
                <a:ln>
                  <a:noFill/>
                </a:ln>
                <a:solidFill>
                  <a:srgbClr val="002060"/>
                </a:solidFill>
                <a:effectLst/>
                <a:latin typeface="Mangal" pitchFamily="18" charset="0"/>
                <a:ea typeface="Times New Roman" pitchFamily="18" charset="0"/>
                <a:cs typeface="Mangal" pitchFamily="18" charset="0"/>
              </a:rPr>
              <a:t>१९३२</a:t>
            </a:r>
            <a:r>
              <a:rPr kumimoji="0" lang="hi-IN" b="1" i="0" u="none" strike="noStrike" cap="none" normalizeH="0" baseline="0" dirty="0" smtClean="0">
                <a:ln>
                  <a:noFill/>
                </a:ln>
                <a:solidFill>
                  <a:srgbClr val="002060"/>
                </a:solidFill>
                <a:effectLst/>
                <a:latin typeface="Calibri" pitchFamily="34" charset="0"/>
                <a:ea typeface="Times New Roman" pitchFamily="18" charset="0"/>
                <a:cs typeface="Mangal" pitchFamily="18" charset="0"/>
              </a:rPr>
              <a:t> </a:t>
            </a:r>
            <a:r>
              <a:rPr kumimoji="0" lang="hi-IN" b="1" i="0" u="none" strike="noStrike" cap="none" normalizeH="0" baseline="0" dirty="0" smtClean="0">
                <a:ln>
                  <a:noFill/>
                </a:ln>
                <a:solidFill>
                  <a:srgbClr val="002060"/>
                </a:solidFill>
                <a:effectLst/>
                <a:latin typeface="Mangal" pitchFamily="18" charset="0"/>
                <a:ea typeface="Times New Roman" pitchFamily="18" charset="0"/>
                <a:cs typeface="Mangal" pitchFamily="18" charset="0"/>
              </a:rPr>
              <a:t>या</a:t>
            </a:r>
            <a:r>
              <a:rPr kumimoji="0" lang="hi-IN" b="1" i="0" u="none" strike="noStrike" cap="none" normalizeH="0" baseline="0" dirty="0" smtClean="0">
                <a:ln>
                  <a:noFill/>
                </a:ln>
                <a:solidFill>
                  <a:srgbClr val="002060"/>
                </a:solidFill>
                <a:effectLst/>
                <a:latin typeface="Calibri" pitchFamily="34" charset="0"/>
                <a:ea typeface="Times New Roman" pitchFamily="18" charset="0"/>
                <a:cs typeface="Mangal" pitchFamily="18" charset="0"/>
              </a:rPr>
              <a:t> </a:t>
            </a:r>
            <a:r>
              <a:rPr kumimoji="0" lang="hi-IN" b="1" i="0" u="none" strike="noStrike" cap="none" normalizeH="0" baseline="0" dirty="0" smtClean="0">
                <a:ln>
                  <a:noFill/>
                </a:ln>
                <a:solidFill>
                  <a:srgbClr val="002060"/>
                </a:solidFill>
                <a:effectLst/>
                <a:latin typeface="Mangal" pitchFamily="18" charset="0"/>
                <a:ea typeface="Times New Roman" pitchFamily="18" charset="0"/>
                <a:cs typeface="Mangal" pitchFamily="18" charset="0"/>
              </a:rPr>
              <a:t>काळात</a:t>
            </a:r>
            <a:r>
              <a:rPr kumimoji="0" lang="hi-IN" b="1" i="0" u="none" strike="noStrike" cap="none" normalizeH="0" baseline="0" dirty="0" smtClean="0">
                <a:ln>
                  <a:noFill/>
                </a:ln>
                <a:solidFill>
                  <a:srgbClr val="002060"/>
                </a:solidFill>
                <a:effectLst/>
                <a:latin typeface="Calibri" pitchFamily="34" charset="0"/>
                <a:ea typeface="Times New Roman" pitchFamily="18" charset="0"/>
                <a:cs typeface="Mangal" pitchFamily="18" charset="0"/>
              </a:rPr>
              <a:t> </a:t>
            </a:r>
            <a:r>
              <a:rPr kumimoji="0" lang="hi-IN" b="1" i="0" u="none" strike="noStrike" cap="none" normalizeH="0" baseline="0" dirty="0" smtClean="0">
                <a:ln>
                  <a:noFill/>
                </a:ln>
                <a:solidFill>
                  <a:srgbClr val="002060"/>
                </a:solidFill>
                <a:effectLst/>
                <a:latin typeface="Mangal" pitchFamily="18" charset="0"/>
                <a:ea typeface="Times New Roman" pitchFamily="18" charset="0"/>
                <a:cs typeface="Mangal" pitchFamily="18" charset="0"/>
              </a:rPr>
              <a:t>अमेरिकेत</a:t>
            </a:r>
            <a:r>
              <a:rPr kumimoji="0" lang="hi-IN" b="1" i="0" u="none" strike="noStrike" cap="none" normalizeH="0" baseline="0" dirty="0" smtClean="0">
                <a:ln>
                  <a:noFill/>
                </a:ln>
                <a:solidFill>
                  <a:srgbClr val="002060"/>
                </a:solidFill>
                <a:effectLst/>
                <a:latin typeface="Calibri" pitchFamily="34" charset="0"/>
                <a:ea typeface="Times New Roman" pitchFamily="18" charset="0"/>
                <a:cs typeface="Mangal" pitchFamily="18" charset="0"/>
              </a:rPr>
              <a:t> </a:t>
            </a:r>
            <a:r>
              <a:rPr kumimoji="0" lang="hi-IN" b="1" i="0" u="none" strike="noStrike" cap="none" normalizeH="0" baseline="0" dirty="0" smtClean="0">
                <a:ln>
                  <a:noFill/>
                </a:ln>
                <a:solidFill>
                  <a:srgbClr val="002060"/>
                </a:solidFill>
                <a:effectLst/>
                <a:latin typeface="Mangal" pitchFamily="18" charset="0"/>
                <a:ea typeface="Times New Roman" pitchFamily="18" charset="0"/>
                <a:cs typeface="Mangal" pitchFamily="18" charset="0"/>
              </a:rPr>
              <a:t>इलेक्ट्रिक</a:t>
            </a:r>
            <a:r>
              <a:rPr kumimoji="0" lang="hi-IN" b="1" i="0" u="none" strike="noStrike" cap="none" normalizeH="0" baseline="0" dirty="0" smtClean="0">
                <a:ln>
                  <a:noFill/>
                </a:ln>
                <a:solidFill>
                  <a:srgbClr val="002060"/>
                </a:solidFill>
                <a:effectLst/>
                <a:latin typeface="Calibri" pitchFamily="34" charset="0"/>
                <a:ea typeface="Times New Roman" pitchFamily="18" charset="0"/>
                <a:cs typeface="Mangal" pitchFamily="18" charset="0"/>
              </a:rPr>
              <a:t> </a:t>
            </a:r>
            <a:r>
              <a:rPr kumimoji="0" lang="hi-IN" b="1" i="0" u="none" strike="noStrike" cap="none" normalizeH="0" baseline="0" dirty="0" smtClean="0">
                <a:ln>
                  <a:noFill/>
                </a:ln>
                <a:solidFill>
                  <a:srgbClr val="002060"/>
                </a:solidFill>
                <a:effectLst/>
                <a:latin typeface="Mangal" pitchFamily="18" charset="0"/>
                <a:ea typeface="Times New Roman" pitchFamily="18" charset="0"/>
                <a:cs typeface="Mangal" pitchFamily="18" charset="0"/>
              </a:rPr>
              <a:t>कंपनीत</a:t>
            </a:r>
            <a:r>
              <a:rPr kumimoji="0" lang="hi-IN" b="1" i="0" u="none" strike="noStrike" cap="none" normalizeH="0" baseline="0" dirty="0" smtClean="0">
                <a:ln>
                  <a:noFill/>
                </a:ln>
                <a:solidFill>
                  <a:srgbClr val="002060"/>
                </a:solidFill>
                <a:effectLst/>
                <a:latin typeface="Calibri" pitchFamily="34" charset="0"/>
                <a:ea typeface="Times New Roman" pitchFamily="18" charset="0"/>
                <a:cs typeface="Mangal" pitchFamily="18" charset="0"/>
              </a:rPr>
              <a:t> </a:t>
            </a:r>
            <a:r>
              <a:rPr kumimoji="0" lang="hi-IN" b="1" i="0" u="none" strike="noStrike" cap="none" normalizeH="0" baseline="0" dirty="0" smtClean="0">
                <a:ln>
                  <a:noFill/>
                </a:ln>
                <a:solidFill>
                  <a:srgbClr val="002060"/>
                </a:solidFill>
                <a:effectLst/>
                <a:latin typeface="Mangal" pitchFamily="18" charset="0"/>
                <a:ea typeface="Times New Roman" pitchFamily="18" charset="0"/>
                <a:cs typeface="Mangal" pitchFamily="18" charset="0"/>
              </a:rPr>
              <a:t>घेण्यात</a:t>
            </a:r>
            <a:r>
              <a:rPr kumimoji="0" lang="hi-IN" b="1" i="0" u="none" strike="noStrike" cap="none" normalizeH="0" baseline="0" dirty="0" smtClean="0">
                <a:ln>
                  <a:noFill/>
                </a:ln>
                <a:solidFill>
                  <a:srgbClr val="002060"/>
                </a:solidFill>
                <a:effectLst/>
                <a:latin typeface="Calibri" pitchFamily="34" charset="0"/>
                <a:ea typeface="Times New Roman" pitchFamily="18" charset="0"/>
                <a:cs typeface="Mangal" pitchFamily="18" charset="0"/>
              </a:rPr>
              <a:t> </a:t>
            </a:r>
            <a:r>
              <a:rPr kumimoji="0" lang="hi-IN" b="1" i="0" u="none" strike="noStrike" cap="none" normalizeH="0" baseline="0" dirty="0" smtClean="0">
                <a:ln>
                  <a:noFill/>
                </a:ln>
                <a:solidFill>
                  <a:srgbClr val="002060"/>
                </a:solidFill>
                <a:effectLst/>
                <a:latin typeface="Mangal" pitchFamily="18" charset="0"/>
                <a:ea typeface="Times New Roman" pitchFamily="18" charset="0"/>
                <a:cs typeface="Mangal" pitchFamily="18" charset="0"/>
              </a:rPr>
              <a:t>आलेल्या</a:t>
            </a:r>
            <a:r>
              <a:rPr kumimoji="0" lang="hi-IN" b="1" i="0" u="none" strike="noStrike" cap="none" normalizeH="0" baseline="0" dirty="0" smtClean="0">
                <a:ln>
                  <a:noFill/>
                </a:ln>
                <a:solidFill>
                  <a:srgbClr val="002060"/>
                </a:solidFill>
                <a:effectLst/>
                <a:latin typeface="Calibri" pitchFamily="34" charset="0"/>
                <a:ea typeface="Times New Roman" pitchFamily="18" charset="0"/>
                <a:cs typeface="Mangal" pitchFamily="18" charset="0"/>
              </a:rPr>
              <a:t> </a:t>
            </a:r>
            <a:r>
              <a:rPr kumimoji="0" lang="hi-IN" b="1" i="0" u="none" strike="noStrike" cap="none" normalizeH="0" baseline="0" dirty="0" smtClean="0">
                <a:ln>
                  <a:noFill/>
                </a:ln>
                <a:solidFill>
                  <a:srgbClr val="002060"/>
                </a:solidFill>
                <a:effectLst/>
                <a:latin typeface="Mangal" pitchFamily="18" charset="0"/>
                <a:ea typeface="Times New Roman" pitchFamily="18" charset="0"/>
                <a:cs typeface="Mangal" pitchFamily="18" charset="0"/>
              </a:rPr>
              <a:t>प्रयोगातून</a:t>
            </a:r>
            <a:r>
              <a:rPr kumimoji="0" lang="hi-IN" b="1" i="0" u="none" strike="noStrike" cap="none" normalizeH="0" baseline="0" dirty="0" smtClean="0">
                <a:ln>
                  <a:noFill/>
                </a:ln>
                <a:solidFill>
                  <a:srgbClr val="002060"/>
                </a:solidFill>
                <a:effectLst/>
                <a:latin typeface="Calibri" pitchFamily="34" charset="0"/>
                <a:ea typeface="Times New Roman" pitchFamily="18" charset="0"/>
                <a:cs typeface="Mangal" pitchFamily="18" charset="0"/>
              </a:rPr>
              <a:t> </a:t>
            </a:r>
            <a:r>
              <a:rPr kumimoji="0" lang="hi-IN" b="1" i="0" u="none" strike="noStrike" cap="none" normalizeH="0" baseline="0" dirty="0" smtClean="0">
                <a:ln>
                  <a:noFill/>
                </a:ln>
                <a:solidFill>
                  <a:srgbClr val="002060"/>
                </a:solidFill>
                <a:effectLst/>
                <a:latin typeface="Mangal" pitchFamily="18" charset="0"/>
                <a:ea typeface="Times New Roman" pitchFamily="18" charset="0"/>
                <a:cs typeface="Mangal" pitchFamily="18" charset="0"/>
              </a:rPr>
              <a:t>काढलेल्या</a:t>
            </a:r>
            <a:r>
              <a:rPr kumimoji="0" lang="hi-IN" b="1" i="0" u="none" strike="noStrike" cap="none" normalizeH="0" baseline="0" dirty="0" smtClean="0">
                <a:ln>
                  <a:noFill/>
                </a:ln>
                <a:solidFill>
                  <a:srgbClr val="002060"/>
                </a:solidFill>
                <a:effectLst/>
                <a:latin typeface="Calibri" pitchFamily="34" charset="0"/>
                <a:ea typeface="Times New Roman" pitchFamily="18" charset="0"/>
                <a:cs typeface="Mangal" pitchFamily="18" charset="0"/>
              </a:rPr>
              <a:t> </a:t>
            </a:r>
            <a:r>
              <a:rPr kumimoji="0" lang="hi-IN" b="1" i="0" u="none" strike="noStrike" cap="none" normalizeH="0" baseline="0" dirty="0" smtClean="0">
                <a:ln>
                  <a:noFill/>
                </a:ln>
                <a:solidFill>
                  <a:srgbClr val="002060"/>
                </a:solidFill>
                <a:effectLst/>
                <a:latin typeface="Mangal" pitchFamily="18" charset="0"/>
                <a:ea typeface="Times New Roman" pitchFamily="18" charset="0"/>
                <a:cs typeface="Mangal" pitchFamily="18" charset="0"/>
              </a:rPr>
              <a:t>निष्कर्षामुळे</a:t>
            </a:r>
            <a:r>
              <a:rPr kumimoji="0" lang="hi-IN" b="1" i="0" u="none" strike="noStrike" cap="none" normalizeH="0" baseline="0" dirty="0" smtClean="0">
                <a:ln>
                  <a:noFill/>
                </a:ln>
                <a:solidFill>
                  <a:srgbClr val="002060"/>
                </a:solidFill>
                <a:effectLst/>
                <a:latin typeface="Calibri" pitchFamily="34" charset="0"/>
                <a:ea typeface="Times New Roman" pitchFamily="18" charset="0"/>
                <a:cs typeface="Mangal" pitchFamily="18" charset="0"/>
              </a:rPr>
              <a:t> </a:t>
            </a:r>
            <a:r>
              <a:rPr kumimoji="0" lang="hi-IN" b="1" i="0" u="none" strike="noStrike" cap="none" normalizeH="0" baseline="0" dirty="0" smtClean="0">
                <a:ln>
                  <a:noFill/>
                </a:ln>
                <a:solidFill>
                  <a:srgbClr val="002060"/>
                </a:solidFill>
                <a:effectLst/>
                <a:latin typeface="Mangal" pitchFamily="18" charset="0"/>
                <a:ea typeface="Times New Roman" pitchFamily="18" charset="0"/>
                <a:cs typeface="Mangal" pitchFamily="18" charset="0"/>
              </a:rPr>
              <a:t>मेयो</a:t>
            </a:r>
            <a:r>
              <a:rPr kumimoji="0" lang="hi-IN" b="1" i="0" u="none" strike="noStrike" cap="none" normalizeH="0" baseline="0" dirty="0" smtClean="0">
                <a:ln>
                  <a:noFill/>
                </a:ln>
                <a:solidFill>
                  <a:srgbClr val="002060"/>
                </a:solidFill>
                <a:effectLst/>
                <a:latin typeface="Calibri" pitchFamily="34" charset="0"/>
                <a:ea typeface="Times New Roman" pitchFamily="18" charset="0"/>
                <a:cs typeface="Mangal" pitchFamily="18" charset="0"/>
              </a:rPr>
              <a:t> </a:t>
            </a:r>
            <a:r>
              <a:rPr kumimoji="0" lang="hi-IN" b="1" i="0" u="none" strike="noStrike" cap="none" normalizeH="0" baseline="0" dirty="0" smtClean="0">
                <a:ln>
                  <a:noFill/>
                </a:ln>
                <a:solidFill>
                  <a:srgbClr val="002060"/>
                </a:solidFill>
                <a:effectLst/>
                <a:latin typeface="Mangal" pitchFamily="18" charset="0"/>
                <a:ea typeface="Times New Roman" pitchFamily="18" charset="0"/>
                <a:cs typeface="Mangal" pitchFamily="18" charset="0"/>
              </a:rPr>
              <a:t>यांना</a:t>
            </a:r>
            <a:r>
              <a:rPr kumimoji="0" lang="hi-IN" b="1" i="0" u="none" strike="noStrike" cap="none" normalizeH="0" baseline="0" dirty="0" smtClean="0">
                <a:ln>
                  <a:noFill/>
                </a:ln>
                <a:solidFill>
                  <a:srgbClr val="002060"/>
                </a:solidFill>
                <a:effectLst/>
                <a:latin typeface="Calibri" pitchFamily="34" charset="0"/>
                <a:ea typeface="Times New Roman" pitchFamily="18" charset="0"/>
                <a:cs typeface="Mangal" pitchFamily="18" charset="0"/>
              </a:rPr>
              <a:t> </a:t>
            </a:r>
            <a:r>
              <a:rPr kumimoji="0" lang="hi-IN" b="1" i="0" u="none" strike="noStrike" cap="none" normalizeH="0" baseline="0" dirty="0" smtClean="0">
                <a:ln>
                  <a:noFill/>
                </a:ln>
                <a:solidFill>
                  <a:srgbClr val="002060"/>
                </a:solidFill>
                <a:effectLst/>
                <a:latin typeface="Mangal" pitchFamily="18" charset="0"/>
                <a:ea typeface="Times New Roman" pitchFamily="18" charset="0"/>
                <a:cs typeface="Mangal" pitchFamily="18" charset="0"/>
              </a:rPr>
              <a:t>मोठी</a:t>
            </a:r>
            <a:r>
              <a:rPr kumimoji="0" lang="hi-IN" b="1" i="0" u="none" strike="noStrike" cap="none" normalizeH="0" baseline="0" dirty="0" smtClean="0">
                <a:ln>
                  <a:noFill/>
                </a:ln>
                <a:solidFill>
                  <a:srgbClr val="002060"/>
                </a:solidFill>
                <a:effectLst/>
                <a:latin typeface="Calibri" pitchFamily="34" charset="0"/>
                <a:ea typeface="Times New Roman" pitchFamily="18" charset="0"/>
                <a:cs typeface="Mangal" pitchFamily="18" charset="0"/>
              </a:rPr>
              <a:t> </a:t>
            </a:r>
            <a:r>
              <a:rPr kumimoji="0" lang="hi-IN" b="1" i="0" u="none" strike="noStrike" cap="none" normalizeH="0" baseline="0" dirty="0" smtClean="0">
                <a:ln>
                  <a:noFill/>
                </a:ln>
                <a:solidFill>
                  <a:srgbClr val="002060"/>
                </a:solidFill>
                <a:effectLst/>
                <a:latin typeface="Mangal" pitchFamily="18" charset="0"/>
                <a:ea typeface="Times New Roman" pitchFamily="18" charset="0"/>
                <a:cs typeface="Mangal" pitchFamily="18" charset="0"/>
              </a:rPr>
              <a:t>प्रसिद्धी</a:t>
            </a:r>
            <a:r>
              <a:rPr kumimoji="0" lang="hi-IN" b="1" i="0" u="none" strike="noStrike" cap="none" normalizeH="0" baseline="0" dirty="0" smtClean="0">
                <a:ln>
                  <a:noFill/>
                </a:ln>
                <a:solidFill>
                  <a:srgbClr val="002060"/>
                </a:solidFill>
                <a:effectLst/>
                <a:latin typeface="Calibri" pitchFamily="34" charset="0"/>
                <a:ea typeface="Times New Roman" pitchFamily="18" charset="0"/>
                <a:cs typeface="Mangal" pitchFamily="18" charset="0"/>
              </a:rPr>
              <a:t> </a:t>
            </a:r>
            <a:r>
              <a:rPr kumimoji="0" lang="hi-IN" b="1" i="0" u="none" strike="noStrike" cap="none" normalizeH="0" baseline="0" dirty="0" smtClean="0">
                <a:ln>
                  <a:noFill/>
                </a:ln>
                <a:solidFill>
                  <a:srgbClr val="002060"/>
                </a:solidFill>
                <a:effectLst/>
                <a:latin typeface="Mangal" pitchFamily="18" charset="0"/>
                <a:ea typeface="Times New Roman" pitchFamily="18" charset="0"/>
                <a:cs typeface="Mangal" pitchFamily="18" charset="0"/>
              </a:rPr>
              <a:t>मिळाली</a:t>
            </a:r>
            <a:r>
              <a:rPr kumimoji="0" lang="en-US" b="1" i="0" u="none" strike="noStrike" cap="none" normalizeH="0" baseline="0" dirty="0" smtClean="0">
                <a:ln>
                  <a:noFill/>
                </a:ln>
                <a:solidFill>
                  <a:srgbClr val="002060"/>
                </a:solidFill>
                <a:effectLst/>
                <a:latin typeface="Calibri" pitchFamily="34" charset="0"/>
                <a:ea typeface="Times New Roman" pitchFamily="18" charset="0"/>
                <a:cs typeface="Mangal" pitchFamily="18" charset="0"/>
              </a:rPr>
              <a:t>. </a:t>
            </a:r>
            <a:r>
              <a:rPr kumimoji="0" lang="hi-IN" b="1" i="0" u="none" strike="noStrike" cap="none" normalizeH="0" baseline="0" dirty="0" smtClean="0">
                <a:ln>
                  <a:noFill/>
                </a:ln>
                <a:solidFill>
                  <a:srgbClr val="002060"/>
                </a:solidFill>
                <a:effectLst/>
                <a:latin typeface="Mangal" pitchFamily="18" charset="0"/>
                <a:ea typeface="Times New Roman" pitchFamily="18" charset="0"/>
                <a:cs typeface="Mangal" pitchFamily="18" charset="0"/>
              </a:rPr>
              <a:t>त्यांनी</a:t>
            </a:r>
            <a:r>
              <a:rPr kumimoji="0" lang="en-US" b="1" i="0" u="none" strike="noStrike" cap="none" normalizeH="0" baseline="0" dirty="0" smtClean="0">
                <a:ln>
                  <a:noFill/>
                </a:ln>
                <a:solidFill>
                  <a:srgbClr val="002060"/>
                </a:solidFill>
                <a:effectLst/>
                <a:latin typeface="Calibri" pitchFamily="34" charset="0"/>
                <a:ea typeface="Times New Roman" pitchFamily="18" charset="0"/>
                <a:cs typeface="Mangal" pitchFamily="18" charset="0"/>
              </a:rPr>
              <a:t> '</a:t>
            </a:r>
            <a:r>
              <a:rPr kumimoji="0" lang="hi-IN" b="1" i="0" u="none" strike="noStrike" cap="none" normalizeH="0" baseline="0" dirty="0" smtClean="0">
                <a:ln>
                  <a:noFill/>
                </a:ln>
                <a:solidFill>
                  <a:srgbClr val="002060"/>
                </a:solidFill>
                <a:effectLst/>
                <a:latin typeface="Mangal" pitchFamily="18" charset="0"/>
                <a:ea typeface="Times New Roman" pitchFamily="18" charset="0"/>
                <a:cs typeface="Mangal" pitchFamily="18" charset="0"/>
              </a:rPr>
              <a:t>औद्योगिक</a:t>
            </a:r>
            <a:r>
              <a:rPr kumimoji="0" lang="hi-IN" b="1" i="0" u="none" strike="noStrike" cap="none" normalizeH="0" baseline="0" dirty="0" smtClean="0">
                <a:ln>
                  <a:noFill/>
                </a:ln>
                <a:solidFill>
                  <a:srgbClr val="002060"/>
                </a:solidFill>
                <a:effectLst/>
                <a:latin typeface="Calibri" pitchFamily="34" charset="0"/>
                <a:ea typeface="Times New Roman" pitchFamily="18" charset="0"/>
                <a:cs typeface="Mangal" pitchFamily="18" charset="0"/>
              </a:rPr>
              <a:t> </a:t>
            </a:r>
            <a:r>
              <a:rPr kumimoji="0" lang="hi-IN" b="1" i="0" u="none" strike="noStrike" cap="none" normalizeH="0" baseline="0" dirty="0" smtClean="0">
                <a:ln>
                  <a:noFill/>
                </a:ln>
                <a:solidFill>
                  <a:srgbClr val="002060"/>
                </a:solidFill>
                <a:effectLst/>
                <a:latin typeface="Mangal" pitchFamily="18" charset="0"/>
                <a:ea typeface="Times New Roman" pitchFamily="18" charset="0"/>
                <a:cs typeface="Mangal" pitchFamily="18" charset="0"/>
              </a:rPr>
              <a:t>संस्कृतीचे</a:t>
            </a:r>
            <a:r>
              <a:rPr kumimoji="0" lang="hi-IN" b="1" i="0" u="none" strike="noStrike" cap="none" normalizeH="0" baseline="0" dirty="0" smtClean="0">
                <a:ln>
                  <a:noFill/>
                </a:ln>
                <a:solidFill>
                  <a:srgbClr val="002060"/>
                </a:solidFill>
                <a:effectLst/>
                <a:latin typeface="Calibri" pitchFamily="34" charset="0"/>
                <a:ea typeface="Times New Roman" pitchFamily="18" charset="0"/>
                <a:cs typeface="Mangal" pitchFamily="18" charset="0"/>
              </a:rPr>
              <a:t> </a:t>
            </a:r>
            <a:r>
              <a:rPr kumimoji="0" lang="hi-IN" b="1" i="0" u="none" strike="noStrike" cap="none" normalizeH="0" baseline="0" dirty="0" smtClean="0">
                <a:ln>
                  <a:noFill/>
                </a:ln>
                <a:solidFill>
                  <a:srgbClr val="002060"/>
                </a:solidFill>
                <a:effectLst/>
                <a:latin typeface="Mangal" pitchFamily="18" charset="0"/>
                <a:ea typeface="Times New Roman" pitchFamily="18" charset="0"/>
                <a:cs typeface="Mangal" pitchFamily="18" charset="0"/>
              </a:rPr>
              <a:t>सामाजिक</a:t>
            </a:r>
            <a:r>
              <a:rPr kumimoji="0" lang="hi-IN" b="1" i="0" u="none" strike="noStrike" cap="none" normalizeH="0" baseline="0" dirty="0" smtClean="0">
                <a:ln>
                  <a:noFill/>
                </a:ln>
                <a:solidFill>
                  <a:srgbClr val="002060"/>
                </a:solidFill>
                <a:effectLst/>
                <a:latin typeface="Calibri" pitchFamily="34" charset="0"/>
                <a:ea typeface="Times New Roman" pitchFamily="18" charset="0"/>
                <a:cs typeface="Mangal" pitchFamily="18" charset="0"/>
              </a:rPr>
              <a:t> </a:t>
            </a:r>
            <a:r>
              <a:rPr kumimoji="0" lang="hi-IN" b="1" i="0" u="none" strike="noStrike" cap="none" normalizeH="0" baseline="0" dirty="0" smtClean="0">
                <a:ln>
                  <a:noFill/>
                </a:ln>
                <a:solidFill>
                  <a:srgbClr val="002060"/>
                </a:solidFill>
                <a:effectLst/>
                <a:latin typeface="Mangal" pitchFamily="18" charset="0"/>
                <a:ea typeface="Times New Roman" pitchFamily="18" charset="0"/>
                <a:cs typeface="Mangal" pitchFamily="18" charset="0"/>
              </a:rPr>
              <a:t>प्रश्न</a:t>
            </a:r>
            <a:r>
              <a:rPr kumimoji="0" lang="en-US" b="1" i="0" u="none" strike="noStrike" cap="none" normalizeH="0" baseline="0" dirty="0" smtClean="0">
                <a:ln>
                  <a:noFill/>
                </a:ln>
                <a:solidFill>
                  <a:srgbClr val="002060"/>
                </a:solidFill>
                <a:effectLst/>
                <a:latin typeface="Calibri" pitchFamily="34" charset="0"/>
                <a:ea typeface="Times New Roman" pitchFamily="18" charset="0"/>
                <a:cs typeface="Mangal" pitchFamily="18" charset="0"/>
              </a:rPr>
              <a:t>' (</a:t>
            </a:r>
            <a:r>
              <a:rPr kumimoji="0" lang="hi-IN" b="1" i="0" u="none" strike="noStrike" cap="none" normalizeH="0" baseline="0" dirty="0" smtClean="0">
                <a:ln>
                  <a:noFill/>
                </a:ln>
                <a:solidFill>
                  <a:srgbClr val="002060"/>
                </a:solidFill>
                <a:effectLst/>
                <a:latin typeface="Mangal" pitchFamily="18" charset="0"/>
                <a:ea typeface="Times New Roman" pitchFamily="18" charset="0"/>
                <a:cs typeface="Mangal" pitchFamily="18" charset="0"/>
              </a:rPr>
              <a:t>४९४५</a:t>
            </a:r>
            <a:r>
              <a:rPr kumimoji="0" lang="en-US" b="1" i="0" u="none" strike="noStrike" cap="none" normalizeH="0" baseline="0" dirty="0" smtClean="0">
                <a:ln>
                  <a:noFill/>
                </a:ln>
                <a:solidFill>
                  <a:srgbClr val="002060"/>
                </a:solidFill>
                <a:effectLst/>
                <a:latin typeface="Calibri" pitchFamily="34" charset="0"/>
                <a:ea typeface="Times New Roman" pitchFamily="18" charset="0"/>
                <a:cs typeface="Mangal" pitchFamily="18" charset="0"/>
              </a:rPr>
              <a:t>) </a:t>
            </a:r>
            <a:r>
              <a:rPr kumimoji="0" lang="hi-IN" b="1" i="0" u="none" strike="noStrike" cap="none" normalizeH="0" baseline="0" dirty="0" smtClean="0">
                <a:ln>
                  <a:noFill/>
                </a:ln>
                <a:solidFill>
                  <a:srgbClr val="002060"/>
                </a:solidFill>
                <a:effectLst/>
                <a:latin typeface="Mangal" pitchFamily="18" charset="0"/>
                <a:ea typeface="Times New Roman" pitchFamily="18" charset="0"/>
                <a:cs typeface="Mangal" pitchFamily="18" charset="0"/>
              </a:rPr>
              <a:t>आणि</a:t>
            </a:r>
            <a:r>
              <a:rPr kumimoji="0" lang="en-US" b="1" i="0" u="none" strike="noStrike" cap="none" normalizeH="0" baseline="0" dirty="0" smtClean="0">
                <a:ln>
                  <a:noFill/>
                </a:ln>
                <a:solidFill>
                  <a:srgbClr val="002060"/>
                </a:solidFill>
                <a:effectLst/>
                <a:latin typeface="Calibri" pitchFamily="34" charset="0"/>
                <a:ea typeface="Times New Roman" pitchFamily="18" charset="0"/>
                <a:cs typeface="Mangal" pitchFamily="18" charset="0"/>
              </a:rPr>
              <a:t> '</a:t>
            </a:r>
            <a:r>
              <a:rPr kumimoji="0" lang="hi-IN" b="1" i="0" u="none" strike="noStrike" cap="none" normalizeH="0" baseline="0" dirty="0" smtClean="0">
                <a:ln>
                  <a:noFill/>
                </a:ln>
                <a:solidFill>
                  <a:srgbClr val="002060"/>
                </a:solidFill>
                <a:effectLst/>
                <a:latin typeface="Mangal" pitchFamily="18" charset="0"/>
                <a:ea typeface="Times New Roman" pitchFamily="18" charset="0"/>
                <a:cs typeface="Mangal" pitchFamily="18" charset="0"/>
              </a:rPr>
              <a:t>औद्योगिक</a:t>
            </a:r>
            <a:r>
              <a:rPr kumimoji="0" lang="hi-IN" b="1" i="0" u="none" strike="noStrike" cap="none" normalizeH="0" baseline="0" dirty="0" smtClean="0">
                <a:ln>
                  <a:noFill/>
                </a:ln>
                <a:solidFill>
                  <a:srgbClr val="002060"/>
                </a:solidFill>
                <a:effectLst/>
                <a:latin typeface="Calibri" pitchFamily="34" charset="0"/>
                <a:ea typeface="Times New Roman" pitchFamily="18" charset="0"/>
                <a:cs typeface="Mangal" pitchFamily="18" charset="0"/>
              </a:rPr>
              <a:t> </a:t>
            </a:r>
            <a:r>
              <a:rPr kumimoji="0" lang="hi-IN" b="1" i="0" u="none" strike="noStrike" cap="none" normalizeH="0" baseline="0" dirty="0" smtClean="0">
                <a:ln>
                  <a:noFill/>
                </a:ln>
                <a:solidFill>
                  <a:srgbClr val="002060"/>
                </a:solidFill>
                <a:effectLst/>
                <a:latin typeface="Mangal" pitchFamily="18" charset="0"/>
                <a:ea typeface="Times New Roman" pitchFamily="18" charset="0"/>
                <a:cs typeface="Mangal" pitchFamily="18" charset="0"/>
              </a:rPr>
              <a:t>संस्कृतीचे</a:t>
            </a:r>
            <a:r>
              <a:rPr kumimoji="0" lang="hi-IN" b="1" i="0" u="none" strike="noStrike" cap="none" normalizeH="0" baseline="0" dirty="0" smtClean="0">
                <a:ln>
                  <a:noFill/>
                </a:ln>
                <a:solidFill>
                  <a:srgbClr val="002060"/>
                </a:solidFill>
                <a:effectLst/>
                <a:latin typeface="Calibri" pitchFamily="34" charset="0"/>
                <a:ea typeface="Times New Roman" pitchFamily="18" charset="0"/>
                <a:cs typeface="Mangal" pitchFamily="18" charset="0"/>
              </a:rPr>
              <a:t> </a:t>
            </a:r>
            <a:r>
              <a:rPr kumimoji="0" lang="hi-IN" b="1" i="0" u="none" strike="noStrike" cap="none" normalizeH="0" baseline="0" dirty="0" smtClean="0">
                <a:ln>
                  <a:noFill/>
                </a:ln>
                <a:solidFill>
                  <a:srgbClr val="002060"/>
                </a:solidFill>
                <a:effectLst/>
                <a:latin typeface="Mangal" pitchFamily="18" charset="0"/>
                <a:ea typeface="Times New Roman" pitchFamily="18" charset="0"/>
                <a:cs typeface="Mangal" pitchFamily="18" charset="0"/>
              </a:rPr>
              <a:t>राजकीय</a:t>
            </a:r>
            <a:r>
              <a:rPr kumimoji="0" lang="hi-IN" b="1" i="0" u="none" strike="noStrike" cap="none" normalizeH="0" baseline="0" dirty="0" smtClean="0">
                <a:ln>
                  <a:noFill/>
                </a:ln>
                <a:solidFill>
                  <a:srgbClr val="002060"/>
                </a:solidFill>
                <a:effectLst/>
                <a:latin typeface="Calibri" pitchFamily="34" charset="0"/>
                <a:ea typeface="Times New Roman" pitchFamily="18" charset="0"/>
                <a:cs typeface="Mangal" pitchFamily="18" charset="0"/>
              </a:rPr>
              <a:t> </a:t>
            </a:r>
            <a:r>
              <a:rPr kumimoji="0" lang="hi-IN" b="1" i="0" u="none" strike="noStrike" cap="none" normalizeH="0" baseline="0" dirty="0" smtClean="0">
                <a:ln>
                  <a:noFill/>
                </a:ln>
                <a:solidFill>
                  <a:srgbClr val="002060"/>
                </a:solidFill>
                <a:effectLst/>
                <a:latin typeface="Mangal" pitchFamily="18" charset="0"/>
                <a:ea typeface="Times New Roman" pitchFamily="18" charset="0"/>
                <a:cs typeface="Mangal" pitchFamily="18" charset="0"/>
              </a:rPr>
              <a:t>प्रश्न</a:t>
            </a:r>
            <a:r>
              <a:rPr kumimoji="0" lang="en-US" b="1" i="0" u="none" strike="noStrike" cap="none" normalizeH="0" baseline="0" dirty="0" smtClean="0">
                <a:ln>
                  <a:noFill/>
                </a:ln>
                <a:solidFill>
                  <a:srgbClr val="002060"/>
                </a:solidFill>
                <a:effectLst/>
                <a:latin typeface="Calibri" pitchFamily="34" charset="0"/>
                <a:ea typeface="Times New Roman" pitchFamily="18" charset="0"/>
                <a:cs typeface="Mangal" pitchFamily="18" charset="0"/>
              </a:rPr>
              <a:t>'. (</a:t>
            </a:r>
            <a:r>
              <a:rPr kumimoji="0" lang="hi-IN" b="1" i="0" u="none" strike="noStrike" cap="none" normalizeH="0" baseline="0" dirty="0" smtClean="0">
                <a:ln>
                  <a:noFill/>
                </a:ln>
                <a:solidFill>
                  <a:srgbClr val="002060"/>
                </a:solidFill>
                <a:effectLst/>
                <a:latin typeface="Mangal" pitchFamily="18" charset="0"/>
                <a:ea typeface="Times New Roman" pitchFamily="18" charset="0"/>
                <a:cs typeface="Mangal" pitchFamily="18" charset="0"/>
              </a:rPr>
              <a:t>१९४७</a:t>
            </a:r>
            <a:r>
              <a:rPr kumimoji="0" lang="en-US" b="1" i="0" u="none" strike="noStrike" cap="none" normalizeH="0" baseline="0" dirty="0" smtClean="0">
                <a:ln>
                  <a:noFill/>
                </a:ln>
                <a:solidFill>
                  <a:srgbClr val="002060"/>
                </a:solidFill>
                <a:effectLst/>
                <a:latin typeface="Calibri" pitchFamily="34" charset="0"/>
                <a:ea typeface="Times New Roman" pitchFamily="18" charset="0"/>
                <a:cs typeface="Mangal" pitchFamily="18" charset="0"/>
              </a:rPr>
              <a:t>) </a:t>
            </a:r>
            <a:r>
              <a:rPr kumimoji="0" lang="hi-IN" b="1" i="0" u="none" strike="noStrike" cap="none" normalizeH="0" baseline="0" dirty="0" smtClean="0">
                <a:ln>
                  <a:noFill/>
                </a:ln>
                <a:solidFill>
                  <a:srgbClr val="002060"/>
                </a:solidFill>
                <a:effectLst/>
                <a:latin typeface="Mangal" pitchFamily="18" charset="0"/>
                <a:ea typeface="Times New Roman" pitchFamily="18" charset="0"/>
                <a:cs typeface="Mangal" pitchFamily="18" charset="0"/>
              </a:rPr>
              <a:t>ही</a:t>
            </a:r>
            <a:r>
              <a:rPr kumimoji="0" lang="hi-IN" b="1" i="0" u="none" strike="noStrike" cap="none" normalizeH="0" baseline="0" dirty="0" smtClean="0">
                <a:ln>
                  <a:noFill/>
                </a:ln>
                <a:solidFill>
                  <a:srgbClr val="002060"/>
                </a:solidFill>
                <a:effectLst/>
                <a:latin typeface="Calibri" pitchFamily="34" charset="0"/>
                <a:ea typeface="Times New Roman" pitchFamily="18" charset="0"/>
                <a:cs typeface="Mangal" pitchFamily="18" charset="0"/>
              </a:rPr>
              <a:t> </a:t>
            </a:r>
            <a:r>
              <a:rPr kumimoji="0" lang="hi-IN" b="1" i="0" u="none" strike="noStrike" cap="none" normalizeH="0" baseline="0" dirty="0" smtClean="0">
                <a:ln>
                  <a:noFill/>
                </a:ln>
                <a:solidFill>
                  <a:srgbClr val="002060"/>
                </a:solidFill>
                <a:effectLst/>
                <a:latin typeface="Mangal" pitchFamily="18" charset="0"/>
                <a:ea typeface="Times New Roman" pitchFamily="18" charset="0"/>
                <a:cs typeface="Mangal" pitchFamily="18" charset="0"/>
              </a:rPr>
              <a:t>दोन</a:t>
            </a:r>
            <a:r>
              <a:rPr kumimoji="0" lang="hi-IN" b="1" i="0" u="none" strike="noStrike" cap="none" normalizeH="0" baseline="0" dirty="0" smtClean="0">
                <a:ln>
                  <a:noFill/>
                </a:ln>
                <a:solidFill>
                  <a:srgbClr val="002060"/>
                </a:solidFill>
                <a:effectLst/>
                <a:latin typeface="Calibri" pitchFamily="34" charset="0"/>
                <a:ea typeface="Times New Roman" pitchFamily="18" charset="0"/>
                <a:cs typeface="Mangal" pitchFamily="18" charset="0"/>
              </a:rPr>
              <a:t> </a:t>
            </a:r>
            <a:r>
              <a:rPr kumimoji="0" lang="hi-IN" b="1" i="0" u="none" strike="noStrike" cap="none" normalizeH="0" baseline="0" dirty="0" smtClean="0">
                <a:ln>
                  <a:noFill/>
                </a:ln>
                <a:solidFill>
                  <a:srgbClr val="002060"/>
                </a:solidFill>
                <a:effectLst/>
                <a:latin typeface="Mangal" pitchFamily="18" charset="0"/>
                <a:ea typeface="Times New Roman" pitchFamily="18" charset="0"/>
                <a:cs typeface="Mangal" pitchFamily="18" charset="0"/>
              </a:rPr>
              <a:t>पुस्तके</a:t>
            </a:r>
            <a:r>
              <a:rPr kumimoji="0" lang="hi-IN" b="1" i="0" u="none" strike="noStrike" cap="none" normalizeH="0" baseline="0" dirty="0" smtClean="0">
                <a:ln>
                  <a:noFill/>
                </a:ln>
                <a:solidFill>
                  <a:srgbClr val="002060"/>
                </a:solidFill>
                <a:effectLst/>
                <a:latin typeface="Calibri" pitchFamily="34" charset="0"/>
                <a:ea typeface="Times New Roman" pitchFamily="18" charset="0"/>
                <a:cs typeface="Mangal" pitchFamily="18" charset="0"/>
              </a:rPr>
              <a:t> </a:t>
            </a:r>
            <a:r>
              <a:rPr kumimoji="0" lang="hi-IN" b="1" i="0" u="none" strike="noStrike" cap="none" normalizeH="0" baseline="0" dirty="0" smtClean="0">
                <a:ln>
                  <a:noFill/>
                </a:ln>
                <a:solidFill>
                  <a:srgbClr val="002060"/>
                </a:solidFill>
                <a:effectLst/>
                <a:latin typeface="Mangal" pitchFamily="18" charset="0"/>
                <a:ea typeface="Times New Roman" pitchFamily="18" charset="0"/>
                <a:cs typeface="Mangal" pitchFamily="18" charset="0"/>
              </a:rPr>
              <a:t>लिहिली</a:t>
            </a:r>
            <a:r>
              <a:rPr kumimoji="0" lang="en-US" b="1" i="0" u="none" strike="noStrike" cap="none" normalizeH="0" baseline="0" dirty="0" smtClean="0">
                <a:ln>
                  <a:noFill/>
                </a:ln>
                <a:solidFill>
                  <a:srgbClr val="002060"/>
                </a:solidFill>
                <a:effectLst/>
                <a:latin typeface="Calibri" pitchFamily="34" charset="0"/>
                <a:ea typeface="Times New Roman" pitchFamily="18" charset="0"/>
                <a:cs typeface="Mangal" pitchFamily="18" charset="0"/>
              </a:rPr>
              <a:t>. </a:t>
            </a:r>
            <a:r>
              <a:rPr kumimoji="0" lang="hi-IN" b="1" i="0" u="none" strike="noStrike" cap="none" normalizeH="0" baseline="0" dirty="0" smtClean="0">
                <a:ln>
                  <a:noFill/>
                </a:ln>
                <a:solidFill>
                  <a:srgbClr val="002060"/>
                </a:solidFill>
                <a:effectLst/>
                <a:latin typeface="Mangal" pitchFamily="18" charset="0"/>
                <a:ea typeface="Times New Roman" pitchFamily="18" charset="0"/>
                <a:cs typeface="Mangal" pitchFamily="18" charset="0"/>
              </a:rPr>
              <a:t>तसेच</a:t>
            </a:r>
            <a:r>
              <a:rPr kumimoji="0" lang="hi-IN" b="1" i="0" u="none" strike="noStrike" cap="none" normalizeH="0" baseline="0" dirty="0" smtClean="0">
                <a:ln>
                  <a:noFill/>
                </a:ln>
                <a:solidFill>
                  <a:srgbClr val="002060"/>
                </a:solidFill>
                <a:effectLst/>
                <a:latin typeface="Calibri" pitchFamily="34" charset="0"/>
                <a:ea typeface="Times New Roman" pitchFamily="18" charset="0"/>
                <a:cs typeface="Mangal" pitchFamily="18" charset="0"/>
              </a:rPr>
              <a:t> </a:t>
            </a:r>
            <a:r>
              <a:rPr kumimoji="0" lang="hi-IN" b="1" i="0" u="none" strike="noStrike" cap="none" normalizeH="0" baseline="0" dirty="0" smtClean="0">
                <a:ln>
                  <a:noFill/>
                </a:ln>
                <a:solidFill>
                  <a:srgbClr val="002060"/>
                </a:solidFill>
                <a:effectLst/>
                <a:latin typeface="Mangal" pitchFamily="18" charset="0"/>
                <a:ea typeface="Times New Roman" pitchFamily="18" charset="0"/>
                <a:cs typeface="Mangal" pitchFamily="18" charset="0"/>
              </a:rPr>
              <a:t>पुस्तक</a:t>
            </a:r>
            <a:r>
              <a:rPr kumimoji="0" lang="hi-IN" b="1" i="0" u="none" strike="noStrike" cap="none" normalizeH="0" baseline="0" dirty="0" smtClean="0">
                <a:ln>
                  <a:noFill/>
                </a:ln>
                <a:solidFill>
                  <a:srgbClr val="002060"/>
                </a:solidFill>
                <a:effectLst/>
                <a:latin typeface="Calibri" pitchFamily="34" charset="0"/>
                <a:ea typeface="Times New Roman" pitchFamily="18" charset="0"/>
                <a:cs typeface="Mangal" pitchFamily="18" charset="0"/>
              </a:rPr>
              <a:t> </a:t>
            </a:r>
            <a:r>
              <a:rPr kumimoji="0" lang="hi-IN" b="1" i="0" u="none" strike="noStrike" cap="none" normalizeH="0" baseline="0" dirty="0" smtClean="0">
                <a:ln>
                  <a:noFill/>
                </a:ln>
                <a:solidFill>
                  <a:srgbClr val="002060"/>
                </a:solidFill>
                <a:effectLst/>
                <a:latin typeface="Mangal" pitchFamily="18" charset="0"/>
                <a:ea typeface="Times New Roman" pitchFamily="18" charset="0"/>
                <a:cs typeface="Mangal" pitchFamily="18" charset="0"/>
              </a:rPr>
              <a:t>लिहिले</a:t>
            </a:r>
            <a:r>
              <a:rPr kumimoji="0" lang="en-US" b="1" i="0" u="none" strike="noStrike" cap="none" normalizeH="0" baseline="0" dirty="0" smtClean="0">
                <a:ln>
                  <a:noFill/>
                </a:ln>
                <a:solidFill>
                  <a:srgbClr val="002060"/>
                </a:solidFill>
                <a:effectLst/>
                <a:latin typeface="Calibri" pitchFamily="34" charset="0"/>
                <a:ea typeface="Times New Roman" pitchFamily="18" charset="0"/>
                <a:cs typeface="Mangal" pitchFamily="18" charset="0"/>
              </a:rPr>
              <a:t>. </a:t>
            </a:r>
            <a:r>
              <a:rPr kumimoji="0" lang="hi-IN" b="1" i="0" u="none" strike="noStrike" cap="none" normalizeH="0" baseline="0" dirty="0" smtClean="0">
                <a:ln>
                  <a:noFill/>
                </a:ln>
                <a:solidFill>
                  <a:srgbClr val="002060"/>
                </a:solidFill>
                <a:effectLst/>
                <a:latin typeface="Mangal" pitchFamily="18" charset="0"/>
                <a:ea typeface="Times New Roman" pitchFamily="18" charset="0"/>
                <a:cs typeface="Mangal" pitchFamily="18" charset="0"/>
              </a:rPr>
              <a:t>डिक्सन</a:t>
            </a:r>
            <a:r>
              <a:rPr kumimoji="0" lang="hi-IN" b="1" i="0" u="none" strike="noStrike" cap="none" normalizeH="0" baseline="0" dirty="0" smtClean="0">
                <a:ln>
                  <a:noFill/>
                </a:ln>
                <a:solidFill>
                  <a:srgbClr val="002060"/>
                </a:solidFill>
                <a:effectLst/>
                <a:latin typeface="Calibri" pitchFamily="34" charset="0"/>
                <a:ea typeface="Times New Roman" pitchFamily="18" charset="0"/>
                <a:cs typeface="Mangal" pitchFamily="18" charset="0"/>
              </a:rPr>
              <a:t> </a:t>
            </a:r>
            <a:r>
              <a:rPr kumimoji="0" lang="hi-IN" b="1" i="0" u="none" strike="noStrike" cap="none" normalizeH="0" baseline="0" dirty="0" smtClean="0">
                <a:ln>
                  <a:noFill/>
                </a:ln>
                <a:solidFill>
                  <a:srgbClr val="002060"/>
                </a:solidFill>
                <a:effectLst/>
                <a:latin typeface="Mangal" pitchFamily="18" charset="0"/>
                <a:ea typeface="Times New Roman" pitchFamily="18" charset="0"/>
                <a:cs typeface="Mangal" pitchFamily="18" charset="0"/>
              </a:rPr>
              <a:t>यांच्या</a:t>
            </a:r>
            <a:r>
              <a:rPr kumimoji="0" lang="hi-IN" b="1" i="0" u="none" strike="noStrike" cap="none" normalizeH="0" baseline="0" dirty="0" smtClean="0">
                <a:ln>
                  <a:noFill/>
                </a:ln>
                <a:solidFill>
                  <a:srgbClr val="002060"/>
                </a:solidFill>
                <a:effectLst/>
                <a:latin typeface="Calibri" pitchFamily="34" charset="0"/>
                <a:ea typeface="Times New Roman" pitchFamily="18" charset="0"/>
                <a:cs typeface="Mangal" pitchFamily="18" charset="0"/>
              </a:rPr>
              <a:t> </a:t>
            </a:r>
            <a:r>
              <a:rPr kumimoji="0" lang="hi-IN" b="1" i="0" u="none" strike="noStrike" cap="none" normalizeH="0" baseline="0" dirty="0" smtClean="0">
                <a:ln>
                  <a:noFill/>
                </a:ln>
                <a:solidFill>
                  <a:srgbClr val="002060"/>
                </a:solidFill>
                <a:effectLst/>
                <a:latin typeface="Mangal" pitchFamily="18" charset="0"/>
                <a:ea typeface="Times New Roman" pitchFamily="18" charset="0"/>
                <a:cs typeface="Mangal" pitchFamily="18" charset="0"/>
              </a:rPr>
              <a:t>सहकार्याने</a:t>
            </a:r>
            <a:r>
              <a:rPr kumimoji="0" lang="hi-IN" b="1" i="0" u="none" strike="noStrike" cap="none" normalizeH="0" baseline="0" dirty="0" smtClean="0">
                <a:ln>
                  <a:noFill/>
                </a:ln>
                <a:solidFill>
                  <a:srgbClr val="002060"/>
                </a:solidFill>
                <a:effectLst/>
                <a:latin typeface="Calibri" pitchFamily="34" charset="0"/>
                <a:ea typeface="Times New Roman" pitchFamily="18" charset="0"/>
                <a:cs typeface="Mangal" pitchFamily="18" charset="0"/>
              </a:rPr>
              <a:t> </a:t>
            </a:r>
            <a:r>
              <a:rPr kumimoji="0" lang="hi-IN" b="1" i="0" u="none" strike="noStrike" cap="none" normalizeH="0" baseline="0" dirty="0" smtClean="0">
                <a:ln>
                  <a:noFill/>
                </a:ln>
                <a:solidFill>
                  <a:srgbClr val="002060"/>
                </a:solidFill>
                <a:effectLst/>
                <a:latin typeface="Mangal" pitchFamily="18" charset="0"/>
                <a:ea typeface="Times New Roman" pitchFamily="18" charset="0"/>
                <a:cs typeface="Mangal" pitchFamily="18" charset="0"/>
              </a:rPr>
              <a:t>१९४१</a:t>
            </a:r>
            <a:r>
              <a:rPr kumimoji="0" lang="hi-IN" b="1" i="0" u="none" strike="noStrike" cap="none" normalizeH="0" baseline="0" dirty="0" smtClean="0">
                <a:ln>
                  <a:noFill/>
                </a:ln>
                <a:solidFill>
                  <a:srgbClr val="002060"/>
                </a:solidFill>
                <a:effectLst/>
                <a:latin typeface="Calibri" pitchFamily="34" charset="0"/>
                <a:ea typeface="Times New Roman" pitchFamily="18" charset="0"/>
                <a:cs typeface="Mangal" pitchFamily="18" charset="0"/>
              </a:rPr>
              <a:t> </a:t>
            </a:r>
            <a:r>
              <a:rPr kumimoji="0" lang="hi-IN" b="1" i="0" u="none" strike="noStrike" cap="none" normalizeH="0" baseline="0" dirty="0" smtClean="0">
                <a:ln>
                  <a:noFill/>
                </a:ln>
                <a:solidFill>
                  <a:srgbClr val="002060"/>
                </a:solidFill>
                <a:effectLst/>
                <a:latin typeface="Mangal" pitchFamily="18" charset="0"/>
                <a:ea typeface="Times New Roman" pitchFamily="18" charset="0"/>
                <a:cs typeface="Mangal" pitchFamily="18" charset="0"/>
              </a:rPr>
              <a:t>मध्ये</a:t>
            </a:r>
            <a:r>
              <a:rPr kumimoji="0" lang="en-US" b="1" i="0" u="none" strike="noStrike" cap="none" normalizeH="0" baseline="0" dirty="0" smtClean="0">
                <a:ln>
                  <a:noFill/>
                </a:ln>
                <a:solidFill>
                  <a:srgbClr val="002060"/>
                </a:solidFill>
                <a:effectLst/>
                <a:latin typeface="Calibri" pitchFamily="34" charset="0"/>
                <a:ea typeface="Times New Roman" pitchFamily="18" charset="0"/>
                <a:cs typeface="Mangal" pitchFamily="18" charset="0"/>
              </a:rPr>
              <a:t> '</a:t>
            </a:r>
            <a:r>
              <a:rPr kumimoji="0" lang="hi-IN" b="1" i="0" u="none" strike="noStrike" cap="none" normalizeH="0" baseline="0" dirty="0" smtClean="0">
                <a:ln>
                  <a:noFill/>
                </a:ln>
                <a:solidFill>
                  <a:srgbClr val="002060"/>
                </a:solidFill>
                <a:effectLst/>
                <a:latin typeface="Mangal" pitchFamily="18" charset="0"/>
                <a:ea typeface="Times New Roman" pitchFamily="18" charset="0"/>
                <a:cs typeface="Mangal" pitchFamily="18" charset="0"/>
              </a:rPr>
              <a:t>व्यवस्थापन</a:t>
            </a:r>
            <a:r>
              <a:rPr kumimoji="0" lang="hi-IN" b="1" i="0" u="none" strike="noStrike" cap="none" normalizeH="0" baseline="0" dirty="0" smtClean="0">
                <a:ln>
                  <a:noFill/>
                </a:ln>
                <a:solidFill>
                  <a:srgbClr val="002060"/>
                </a:solidFill>
                <a:effectLst/>
                <a:latin typeface="Calibri" pitchFamily="34" charset="0"/>
                <a:ea typeface="Times New Roman" pitchFamily="18" charset="0"/>
                <a:cs typeface="Mangal" pitchFamily="18" charset="0"/>
              </a:rPr>
              <a:t> </a:t>
            </a:r>
            <a:r>
              <a:rPr kumimoji="0" lang="hi-IN" b="1" i="0" u="none" strike="noStrike" cap="none" normalizeH="0" baseline="0" dirty="0" smtClean="0">
                <a:ln>
                  <a:noFill/>
                </a:ln>
                <a:solidFill>
                  <a:srgbClr val="002060"/>
                </a:solidFill>
                <a:effectLst/>
                <a:latin typeface="Mangal" pitchFamily="18" charset="0"/>
                <a:ea typeface="Times New Roman" pitchFamily="18" charset="0"/>
                <a:cs typeface="Mangal" pitchFamily="18" charset="0"/>
              </a:rPr>
              <a:t>आणि</a:t>
            </a:r>
            <a:r>
              <a:rPr kumimoji="0" lang="hi-IN" b="1" i="0" u="none" strike="noStrike" cap="none" normalizeH="0" baseline="0" dirty="0" smtClean="0">
                <a:ln>
                  <a:noFill/>
                </a:ln>
                <a:solidFill>
                  <a:srgbClr val="002060"/>
                </a:solidFill>
                <a:effectLst/>
                <a:latin typeface="Calibri" pitchFamily="34" charset="0"/>
                <a:ea typeface="Times New Roman" pitchFamily="18" charset="0"/>
                <a:cs typeface="Mangal" pitchFamily="18" charset="0"/>
              </a:rPr>
              <a:t> </a:t>
            </a:r>
            <a:r>
              <a:rPr kumimoji="0" lang="hi-IN" b="1" i="0" u="none" strike="noStrike" cap="none" normalizeH="0" baseline="0" dirty="0" smtClean="0">
                <a:ln>
                  <a:noFill/>
                </a:ln>
                <a:solidFill>
                  <a:srgbClr val="002060"/>
                </a:solidFill>
                <a:effectLst/>
                <a:latin typeface="Mangal" pitchFamily="18" charset="0"/>
                <a:ea typeface="Times New Roman" pitchFamily="18" charset="0"/>
                <a:cs typeface="Mangal" pitchFamily="18" charset="0"/>
              </a:rPr>
              <a:t>कामगार</a:t>
            </a:r>
            <a:r>
              <a:rPr kumimoji="0" lang="en-US" b="1" i="0" u="none" strike="noStrike" cap="none" normalizeH="0" baseline="0" dirty="0" smtClean="0">
                <a:ln>
                  <a:noFill/>
                </a:ln>
                <a:solidFill>
                  <a:srgbClr val="002060"/>
                </a:solidFill>
                <a:effectLst/>
                <a:latin typeface="Calibri" pitchFamily="34" charset="0"/>
                <a:ea typeface="Times New Roman" pitchFamily="18" charset="0"/>
                <a:cs typeface="Mangal" pitchFamily="18" charset="0"/>
              </a:rPr>
              <a:t>' </a:t>
            </a:r>
            <a:r>
              <a:rPr kumimoji="0" lang="hi-IN" b="1" i="0" u="none" strike="noStrike" cap="none" normalizeH="0" baseline="0" dirty="0" smtClean="0">
                <a:ln>
                  <a:noFill/>
                </a:ln>
                <a:solidFill>
                  <a:srgbClr val="002060"/>
                </a:solidFill>
                <a:effectLst/>
                <a:latin typeface="Calibri" pitchFamily="34" charset="0"/>
                <a:ea typeface="Times New Roman" pitchFamily="18" charset="0"/>
                <a:cs typeface="Mangal" pitchFamily="18" charset="0"/>
              </a:rPr>
              <a:t>हे पुस्तक लिहिले</a:t>
            </a:r>
            <a:r>
              <a:rPr kumimoji="0" lang="en-US" b="1" i="0" u="none" strike="noStrike" cap="none" normalizeH="0" baseline="0" dirty="0" smtClean="0">
                <a:ln>
                  <a:noFill/>
                </a:ln>
                <a:solidFill>
                  <a:srgbClr val="002060"/>
                </a:solidFill>
                <a:effectLst/>
                <a:latin typeface="Calibri" pitchFamily="34" charset="0"/>
                <a:ea typeface="Times New Roman" pitchFamily="18" charset="0"/>
                <a:cs typeface="Mangal" pitchFamily="18" charset="0"/>
              </a:rPr>
              <a:t>. </a:t>
            </a:r>
            <a:r>
              <a:rPr kumimoji="0" lang="hi-IN" b="1" i="0" u="none" strike="noStrike" cap="none" normalizeH="0" baseline="0" dirty="0" smtClean="0">
                <a:ln>
                  <a:noFill/>
                </a:ln>
                <a:solidFill>
                  <a:srgbClr val="002060"/>
                </a:solidFill>
                <a:effectLst/>
                <a:latin typeface="Calibri" pitchFamily="34" charset="0"/>
                <a:ea typeface="Times New Roman" pitchFamily="18" charset="0"/>
                <a:cs typeface="Mangal" pitchFamily="18" charset="0"/>
              </a:rPr>
              <a:t>त्यानंतर त्यांनी १९४१ आणि १९५४ या दोन वर्षांत 'व्यवस्थापन आणि नीतिथैर्य आणि 'मानवी संबंधासाठी प्रशिक्षण' ही दोन पुस्तके लिहिली. </a:t>
            </a:r>
            <a:endParaRPr kumimoji="0" lang="hi-IN" b="1" i="0" u="none" strike="noStrike" cap="none" normalizeH="0" baseline="0" dirty="0" smtClean="0">
              <a:ln>
                <a:noFill/>
              </a:ln>
              <a:solidFill>
                <a:srgbClr val="002060"/>
              </a:solidFill>
              <a:effectLst/>
              <a:latin typeface="Arial" pitchFamily="34" charset="0"/>
              <a:cs typeface="Arial" pitchFamily="34" charset="0"/>
            </a:endParaRPr>
          </a:p>
        </p:txBody>
      </p:sp>
      <p:sp>
        <p:nvSpPr>
          <p:cNvPr id="5" name="Rectangle 4"/>
          <p:cNvSpPr/>
          <p:nvPr/>
        </p:nvSpPr>
        <p:spPr>
          <a:xfrm>
            <a:off x="0" y="228601"/>
            <a:ext cx="9144000" cy="461665"/>
          </a:xfrm>
          <a:prstGeom prst="rect">
            <a:avLst/>
          </a:prstGeom>
        </p:spPr>
        <p:txBody>
          <a:bodyPr wrap="square">
            <a:spAutoFit/>
          </a:bodyPr>
          <a:lstStyle/>
          <a:p>
            <a:pPr algn="ctr"/>
            <a:r>
              <a:rPr lang="hi-IN" sz="2400" b="1" dirty="0" smtClean="0">
                <a:solidFill>
                  <a:schemeClr val="accent6">
                    <a:lumMod val="50000"/>
                  </a:schemeClr>
                </a:solidFill>
              </a:rPr>
              <a:t>एल्टन मेयो यांचे व्यवस्थापन सिद्धांत विकासातील योगदान</a:t>
            </a:r>
            <a:endParaRPr lang="en-US" dirty="0">
              <a:solidFill>
                <a:schemeClr val="accent6">
                  <a:lumMod val="50000"/>
                </a:schemeClr>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152400" y="76200"/>
            <a:ext cx="8839200" cy="667105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hi-IN" sz="3200" b="1" i="0" u="none" strike="noStrike" cap="none" normalizeH="0" baseline="0" dirty="0" smtClean="0">
                <a:ln>
                  <a:noFill/>
                </a:ln>
                <a:solidFill>
                  <a:schemeClr val="accent6">
                    <a:lumMod val="75000"/>
                  </a:schemeClr>
                </a:solidFill>
                <a:effectLst/>
                <a:latin typeface="Calibri" pitchFamily="34" charset="0"/>
                <a:ea typeface="Times New Roman" pitchFamily="18" charset="0"/>
                <a:cs typeface="Mangal" pitchFamily="18" charset="0"/>
              </a:rPr>
              <a:t>हॉथॉर्न प्रयोग</a:t>
            </a:r>
            <a:endParaRPr kumimoji="0" lang="hi-IN" sz="3200" b="0" i="0" u="none" strike="noStrike" cap="none" normalizeH="0" baseline="0" dirty="0" smtClean="0">
              <a:ln>
                <a:noFill/>
              </a:ln>
              <a:solidFill>
                <a:schemeClr val="accent6">
                  <a:lumMod val="75000"/>
                </a:schemeClr>
              </a:solidFill>
              <a:effectLst/>
              <a:latin typeface="Mangal" pitchFamily="18" charset="0"/>
              <a:ea typeface="Times New Roman" pitchFamily="18" charset="0"/>
              <a:cs typeface="Mangal" pitchFamily="18"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mr-IN" sz="2200" b="0" i="0" u="none" strike="noStrike" cap="none" normalizeH="0" baseline="0" dirty="0" smtClean="0">
                <a:ln>
                  <a:noFill/>
                </a:ln>
                <a:solidFill>
                  <a:schemeClr val="tx1"/>
                </a:solidFill>
                <a:effectLst/>
                <a:latin typeface="Mangal" pitchFamily="18" charset="0"/>
                <a:ea typeface="Times New Roman" pitchFamily="18" charset="0"/>
                <a:cs typeface="Mangal" pitchFamily="18" charset="0"/>
              </a:rPr>
              <a:t>	</a:t>
            </a:r>
            <a:r>
              <a:rPr kumimoji="0" lang="hi-IN" sz="2300" b="0" i="0" u="none" strike="noStrike" cap="none" normalizeH="0" baseline="0" dirty="0" smtClean="0">
                <a:ln>
                  <a:noFill/>
                </a:ln>
                <a:solidFill>
                  <a:schemeClr val="tx1"/>
                </a:solidFill>
                <a:effectLst/>
                <a:latin typeface="Mangal" pitchFamily="18" charset="0"/>
                <a:ea typeface="Times New Roman" pitchFamily="18" charset="0"/>
                <a:cs typeface="Mangal" pitchFamily="18" charset="0"/>
              </a:rPr>
              <a:t>वेस्टर्न इलेक्ट्रिक कंपनीच्या शिकागो येथील कंपनीत १९२७ ते १९३२ या काळात एल्टन मेयो यांनी सहकाऱ्यांच्या मदतीने जे प्रयोग घेतले त्यास 'हॉथॉर्न प्रयोग' असे म्हणतात. या प्रयोगामुळे मेयो यांना अधिक प्रसिद्धी मिळाली. वेस्टर्न इलेक्ट्रिक कंपनी या टेलिफोन तयार करणाऱ्या कारखान्यात तीस हजार कामगार काम करीत होते. त्यांच्यात असंतोष निर्माण झाला होता आणि त्यामुळे उत्पादन घटले होते. हॉर्वर्ड विद्यापीठाच्या संशोधकांच्या गटाकडे कामगारांच्या असंतोषाची कारणे शोधण्याचे काम दिले गेले या गटाने संशोधनासाठी जे प्रयोग केले त्यास हॉथॉर्न प्रयोग म्हणतात. </a:t>
            </a:r>
            <a:endParaRPr kumimoji="0" lang="mr-IN" sz="2300" b="0" i="0" u="none" strike="noStrike" cap="none" normalizeH="0" baseline="0" dirty="0" smtClean="0">
              <a:ln>
                <a:noFill/>
              </a:ln>
              <a:solidFill>
                <a:schemeClr val="tx1"/>
              </a:solidFill>
              <a:effectLst/>
              <a:latin typeface="Mangal" pitchFamily="18" charset="0"/>
              <a:ea typeface="Times New Roman" pitchFamily="18" charset="0"/>
              <a:cs typeface="Mangal" pitchFamily="18" charset="0"/>
            </a:endParaRPr>
          </a:p>
          <a:p>
            <a:pPr marL="0" marR="0" lvl="0" indent="0" algn="just" defTabSz="914400" rtl="0" eaLnBrk="0" fontAlgn="base" latinLnBrk="0" hangingPunct="0">
              <a:lnSpc>
                <a:spcPct val="150000"/>
              </a:lnSpc>
              <a:spcBef>
                <a:spcPct val="0"/>
              </a:spcBef>
              <a:spcAft>
                <a:spcPct val="0"/>
              </a:spcAft>
              <a:buClrTx/>
              <a:buSzTx/>
              <a:buFontTx/>
              <a:buNone/>
              <a:tabLst/>
            </a:pPr>
            <a:endParaRPr kumimoji="0" lang="mr-IN" sz="2300" b="0" i="0" u="none" strike="noStrike" cap="none" normalizeH="0" baseline="0" dirty="0" smtClean="0">
              <a:ln>
                <a:noFill/>
              </a:ln>
              <a:solidFill>
                <a:schemeClr val="tx1"/>
              </a:solidFill>
              <a:effectLst/>
              <a:latin typeface="Mangal" pitchFamily="18" charset="0"/>
              <a:ea typeface="Times New Roman" pitchFamily="18" charset="0"/>
              <a:cs typeface="Mangal" pitchFamily="18"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hi-IN" sz="2300" b="0" i="0" u="none" strike="noStrike" cap="none" normalizeH="0" baseline="0" dirty="0" smtClean="0">
                <a:ln>
                  <a:noFill/>
                </a:ln>
                <a:solidFill>
                  <a:schemeClr val="accent6">
                    <a:lumMod val="75000"/>
                  </a:schemeClr>
                </a:solidFill>
                <a:effectLst/>
                <a:latin typeface="Mangal" pitchFamily="18" charset="0"/>
                <a:ea typeface="Times New Roman" pitchFamily="18" charset="0"/>
                <a:cs typeface="Mangal" pitchFamily="18" charset="0"/>
              </a:rPr>
              <a:t>हे प्रयोग पुढील तीन भागांत करण्यात आले</a:t>
            </a:r>
            <a:r>
              <a:rPr kumimoji="0" lang="mr-IN" sz="2300" b="0" i="0" u="none" strike="noStrike" cap="none" normalizeH="0" baseline="0" dirty="0" smtClean="0">
                <a:ln>
                  <a:noFill/>
                </a:ln>
                <a:solidFill>
                  <a:schemeClr val="accent6">
                    <a:lumMod val="75000"/>
                  </a:schemeClr>
                </a:solidFill>
                <a:effectLst/>
                <a:latin typeface="Mangal" pitchFamily="18" charset="0"/>
                <a:ea typeface="Times New Roman" pitchFamily="18" charset="0"/>
                <a:cs typeface="Mangal" pitchFamily="18" charset="0"/>
              </a:rPr>
              <a:t>.</a:t>
            </a:r>
            <a:r>
              <a:rPr kumimoji="0" lang="en-US" sz="2300" b="0" i="0" u="none" strike="noStrike" cap="none" normalizeH="0" baseline="0" dirty="0" smtClean="0">
                <a:ln>
                  <a:noFill/>
                </a:ln>
                <a:solidFill>
                  <a:schemeClr val="accent6">
                    <a:lumMod val="75000"/>
                  </a:schemeClr>
                </a:solidFill>
                <a:effectLst/>
                <a:latin typeface="Arial" pitchFamily="34" charset="0"/>
                <a:cs typeface="Arial" pitchFamily="34" charset="0"/>
              </a:rPr>
              <a:t>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ChangeArrowheads="1"/>
          </p:cNvSpPr>
          <p:nvPr/>
        </p:nvSpPr>
        <p:spPr bwMode="auto">
          <a:xfrm>
            <a:off x="152400" y="27593"/>
            <a:ext cx="8763000" cy="66018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ctr" defTabSz="914400" rtl="0" eaLnBrk="1" fontAlgn="base" latinLnBrk="0" hangingPunct="1">
              <a:lnSpc>
                <a:spcPct val="150000"/>
              </a:lnSpc>
              <a:spcBef>
                <a:spcPct val="0"/>
              </a:spcBef>
              <a:spcAft>
                <a:spcPct val="0"/>
              </a:spcAft>
              <a:buClrTx/>
              <a:buSzTx/>
              <a:buFontTx/>
              <a:buAutoNum type="hindiNumPeriod"/>
              <a:tabLst/>
            </a:pPr>
            <a:r>
              <a:rPr kumimoji="0" lang="hi-IN" sz="2800" b="1" i="0" u="none" strike="noStrike" cap="none" normalizeH="0" baseline="0" dirty="0" smtClean="0">
                <a:ln>
                  <a:noFill/>
                </a:ln>
                <a:solidFill>
                  <a:srgbClr val="7030A0"/>
                </a:solidFill>
                <a:effectLst/>
                <a:latin typeface="Calibri" pitchFamily="34" charset="0"/>
                <a:ea typeface="Times New Roman" pitchFamily="18" charset="0"/>
                <a:cs typeface="Mangal" pitchFamily="18" charset="0"/>
              </a:rPr>
              <a:t>चाचणी विभागातील अभ्यास (</a:t>
            </a:r>
            <a:r>
              <a:rPr kumimoji="0" lang="en-US" sz="2800" b="1" i="0" u="none" strike="noStrike" cap="none" normalizeH="0" baseline="0" dirty="0" smtClean="0">
                <a:ln>
                  <a:noFill/>
                </a:ln>
                <a:solidFill>
                  <a:srgbClr val="7030A0"/>
                </a:solidFill>
                <a:effectLst/>
                <a:latin typeface="Calibri" pitchFamily="34" charset="0"/>
                <a:ea typeface="Times New Roman" pitchFamily="18" charset="0"/>
                <a:cs typeface="Mangal" pitchFamily="18" charset="0"/>
              </a:rPr>
              <a:t>Test Room Study)</a:t>
            </a:r>
            <a:endParaRPr kumimoji="0" lang="mr-IN" sz="2800" b="1" i="0" u="none" strike="noStrike" cap="none" normalizeH="0" baseline="0" dirty="0" smtClean="0">
              <a:ln>
                <a:noFill/>
              </a:ln>
              <a:solidFill>
                <a:srgbClr val="7030A0"/>
              </a:solidFill>
              <a:effectLst/>
              <a:latin typeface="Calibri" pitchFamily="34" charset="0"/>
              <a:ea typeface="Times New Roman" pitchFamily="18" charset="0"/>
              <a:cs typeface="Mangal" pitchFamily="18" charset="0"/>
            </a:endParaRPr>
          </a:p>
          <a:p>
            <a:pPr marL="0" marR="0" lvl="0" indent="457200" algn="ctr" defTabSz="914400" rtl="0" eaLnBrk="1" fontAlgn="base" latinLnBrk="0" hangingPunct="1">
              <a:lnSpc>
                <a:spcPct val="150000"/>
              </a:lnSpc>
              <a:spcBef>
                <a:spcPct val="0"/>
              </a:spcBef>
              <a:spcAft>
                <a:spcPct val="0"/>
              </a:spcAft>
              <a:buClrTx/>
              <a:buSzTx/>
              <a:buFontTx/>
              <a:buAutoNum type="hindiNumPeriod"/>
              <a:tabLst/>
            </a:pPr>
            <a:endParaRPr lang="mr-IN" dirty="0" smtClean="0">
              <a:solidFill>
                <a:srgbClr val="7030A0"/>
              </a:solidFill>
              <a:latin typeface="Arial" pitchFamily="34" charset="0"/>
              <a:cs typeface="Mangal" pitchFamily="18" charset="0"/>
            </a:endParaRPr>
          </a:p>
          <a:p>
            <a:pPr marL="0" marR="0" lvl="0" indent="457200" algn="ctr" defTabSz="914400" rtl="0" eaLnBrk="1" fontAlgn="base" latinLnBrk="0" hangingPunct="1">
              <a:lnSpc>
                <a:spcPct val="150000"/>
              </a:lnSpc>
              <a:spcBef>
                <a:spcPct val="0"/>
              </a:spcBef>
              <a:spcAft>
                <a:spcPct val="0"/>
              </a:spcAft>
              <a:buClrTx/>
              <a:buSzTx/>
              <a:tabLst/>
            </a:pPr>
            <a:r>
              <a:rPr kumimoji="0" lang="hi-IN" sz="2800" b="1" i="0" u="none" strike="noStrike" cap="none" normalizeH="0" baseline="0" dirty="0" smtClean="0">
                <a:ln>
                  <a:noFill/>
                </a:ln>
                <a:solidFill>
                  <a:srgbClr val="C00000"/>
                </a:solidFill>
                <a:effectLst/>
                <a:latin typeface="Calibri" pitchFamily="34" charset="0"/>
                <a:ea typeface="Times New Roman" pitchFamily="18" charset="0"/>
                <a:cs typeface="Mangal" pitchFamily="18" charset="0"/>
              </a:rPr>
              <a:t>(अ) प्रकाशाविषयी प्रयोग (</a:t>
            </a:r>
            <a:r>
              <a:rPr kumimoji="0" lang="en-US" sz="2800" b="1" i="0" u="none" strike="noStrike" cap="none" normalizeH="0" baseline="0" dirty="0" err="1" smtClean="0">
                <a:ln>
                  <a:noFill/>
                </a:ln>
                <a:solidFill>
                  <a:srgbClr val="C00000"/>
                </a:solidFill>
                <a:effectLst/>
                <a:latin typeface="Calibri" pitchFamily="34" charset="0"/>
                <a:ea typeface="Times New Roman" pitchFamily="18" charset="0"/>
                <a:cs typeface="Mangal" pitchFamily="18" charset="0"/>
              </a:rPr>
              <a:t>Ullumination</a:t>
            </a:r>
            <a:r>
              <a:rPr kumimoji="0" lang="en-US" sz="2800" b="1" i="0" u="none" strike="noStrike" cap="none" normalizeH="0" baseline="0" dirty="0" smtClean="0">
                <a:ln>
                  <a:noFill/>
                </a:ln>
                <a:solidFill>
                  <a:srgbClr val="C00000"/>
                </a:solidFill>
                <a:effectLst/>
                <a:latin typeface="Calibri" pitchFamily="34" charset="0"/>
                <a:ea typeface="Times New Roman" pitchFamily="18" charset="0"/>
                <a:cs typeface="Mangal" pitchFamily="18" charset="0"/>
              </a:rPr>
              <a:t> Experiment) :</a:t>
            </a:r>
            <a:endParaRPr kumimoji="0" lang="mr-IN" sz="2800" b="1" i="0" u="none" strike="noStrike" cap="none" normalizeH="0" baseline="0" dirty="0" smtClean="0">
              <a:ln>
                <a:noFill/>
              </a:ln>
              <a:solidFill>
                <a:srgbClr val="C00000"/>
              </a:solidFill>
              <a:effectLst/>
              <a:latin typeface="Calibri" pitchFamily="34" charset="0"/>
              <a:ea typeface="Times New Roman" pitchFamily="18" charset="0"/>
              <a:cs typeface="Mangal" pitchFamily="18" charset="0"/>
            </a:endParaRPr>
          </a:p>
          <a:p>
            <a:pPr marL="0" marR="0" lvl="0" indent="457200" algn="ctr" defTabSz="914400" rtl="0" eaLnBrk="1" fontAlgn="base" latinLnBrk="0" hangingPunct="1">
              <a:lnSpc>
                <a:spcPct val="150000"/>
              </a:lnSpc>
              <a:spcBef>
                <a:spcPct val="0"/>
              </a:spcBef>
              <a:spcAft>
                <a:spcPct val="0"/>
              </a:spcAft>
              <a:buClrTx/>
              <a:buSzTx/>
              <a:tabLst/>
            </a:pPr>
            <a:endParaRPr kumimoji="0" lang="en-US" sz="2400" b="1" i="0" u="none" strike="noStrike" cap="none" normalizeH="0" baseline="0" dirty="0" smtClean="0">
              <a:ln>
                <a:noFill/>
              </a:ln>
              <a:solidFill>
                <a:srgbClr val="C00000"/>
              </a:solidFill>
              <a:effectLst/>
              <a:latin typeface="Arial" pitchFamily="34" charset="0"/>
              <a:cs typeface="Arial" pitchFamily="34" charset="0"/>
            </a:endParaRPr>
          </a:p>
          <a:p>
            <a:pPr marL="0" marR="0" lvl="0" indent="457200" algn="just" defTabSz="914400" rtl="0" eaLnBrk="0" fontAlgn="base" latinLnBrk="0" hangingPunct="0">
              <a:lnSpc>
                <a:spcPct val="150000"/>
              </a:lnSpc>
              <a:spcBef>
                <a:spcPct val="0"/>
              </a:spcBef>
              <a:spcAft>
                <a:spcPct val="0"/>
              </a:spcAft>
              <a:buClrTx/>
              <a:buSzTx/>
              <a:buFontTx/>
              <a:buNone/>
              <a:tabLst/>
            </a:pPr>
            <a:r>
              <a:rPr kumimoji="0" lang="en-US" sz="2300" b="0" i="0" u="none" strike="noStrike" cap="none" normalizeH="0" baseline="0" dirty="0" smtClean="0">
                <a:ln>
                  <a:noFill/>
                </a:ln>
                <a:solidFill>
                  <a:schemeClr val="tx1"/>
                </a:solidFill>
                <a:effectLst/>
                <a:latin typeface="Calibri" pitchFamily="34" charset="0"/>
                <a:ea typeface="Times New Roman" pitchFamily="18" charset="0"/>
                <a:cs typeface="Mangal" pitchFamily="18" charset="0"/>
              </a:rPr>
              <a:t> </a:t>
            </a:r>
            <a:r>
              <a:rPr kumimoji="0" lang="mr-IN" sz="2300" b="0" i="0" u="none" strike="noStrike" cap="none" normalizeH="0" baseline="0" dirty="0" smtClean="0">
                <a:ln>
                  <a:noFill/>
                </a:ln>
                <a:solidFill>
                  <a:schemeClr val="tx1"/>
                </a:solidFill>
                <a:effectLst/>
                <a:latin typeface="Calibri" pitchFamily="34" charset="0"/>
                <a:ea typeface="Times New Roman" pitchFamily="18" charset="0"/>
                <a:cs typeface="Mangal" pitchFamily="18" charset="0"/>
              </a:rPr>
              <a:t>	</a:t>
            </a:r>
            <a:r>
              <a:rPr kumimoji="0" lang="hi-IN" sz="2300" b="0" i="0" u="none" strike="noStrike" cap="none" normalizeH="0" baseline="0" dirty="0" smtClean="0">
                <a:ln>
                  <a:noFill/>
                </a:ln>
                <a:solidFill>
                  <a:schemeClr val="tx1"/>
                </a:solidFill>
                <a:effectLst/>
                <a:latin typeface="Calibri" pitchFamily="34" charset="0"/>
                <a:ea typeface="Times New Roman" pitchFamily="18" charset="0"/>
                <a:cs typeface="Mangal" pitchFamily="18" charset="0"/>
              </a:rPr>
              <a:t>यात कामगारांचे दोन गट पाडून एका गटास भरपूर प्रकाश आणि दुसऱ्या गटास सतत बदल होणारा प्रकाश अशा स्वतंत्र खोलीत काम करण्यास सांगण्यात आले. त्यात भरपूर प्रकाशात काम करणाऱ्या गटाचे उत्पादनाचे प्रमाण वाढले आणि बदलता प्रकाश असणाऱ्या खोलीत काम करणाऱ्या गटाच्या उत्पादनातही वाढ झाली. यावरून कामगारांच्या उत्पादनावर परिणाम करणाऱ्या अनेक घटकांतील प्रकाश हा घटक महत्त्वाचा नसून इतर घटकाचा त्याच्या उत्पादकतेवर परिणाम होतो असा निष्कर्ष काढण्यात आला</a:t>
            </a:r>
            <a:r>
              <a:rPr kumimoji="0" lang="hi-IN" sz="2300" b="0" i="0" u="none" strike="noStrike" cap="none" normalizeH="0" baseline="0" dirty="0" smtClean="0">
                <a:ln>
                  <a:noFill/>
                </a:ln>
                <a:solidFill>
                  <a:schemeClr val="tx1"/>
                </a:solidFill>
                <a:effectLst/>
                <a:latin typeface="Calibri" pitchFamily="34" charset="0"/>
                <a:ea typeface="Times New Roman" pitchFamily="18" charset="0"/>
                <a:cs typeface="Mangal" pitchFamily="18" charset="0"/>
              </a:rPr>
              <a: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304800" y="228600"/>
            <a:ext cx="8610600" cy="62324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50000"/>
              </a:lnSpc>
              <a:spcBef>
                <a:spcPct val="0"/>
              </a:spcBef>
              <a:spcAft>
                <a:spcPct val="0"/>
              </a:spcAft>
              <a:buClrTx/>
              <a:buSzTx/>
              <a:buFontTx/>
              <a:buNone/>
              <a:tabLst/>
            </a:pPr>
            <a:r>
              <a:rPr kumimoji="0" lang="hi-IN" sz="2400" b="1" i="0" u="none" strike="noStrike" cap="none" normalizeH="0" baseline="0" dirty="0" smtClean="0">
                <a:ln>
                  <a:noFill/>
                </a:ln>
                <a:solidFill>
                  <a:srgbClr val="C00000"/>
                </a:solidFill>
                <a:effectLst/>
                <a:latin typeface="Calibri" pitchFamily="34" charset="0"/>
                <a:ea typeface="Times New Roman" pitchFamily="18" charset="0"/>
                <a:cs typeface="Mangal" pitchFamily="18" charset="0"/>
              </a:rPr>
              <a:t>(ब) पुरवठा व जोडकाम विभाग (</a:t>
            </a:r>
            <a:r>
              <a:rPr kumimoji="0" lang="en-US" sz="2400" b="1" i="0" u="none" strike="noStrike" cap="none" normalizeH="0" baseline="0" dirty="0" err="1" smtClean="0">
                <a:ln>
                  <a:noFill/>
                </a:ln>
                <a:solidFill>
                  <a:srgbClr val="C00000"/>
                </a:solidFill>
                <a:effectLst/>
                <a:latin typeface="Calibri" pitchFamily="34" charset="0"/>
                <a:ea typeface="Times New Roman" pitchFamily="18" charset="0"/>
                <a:cs typeface="Mangal" pitchFamily="18" charset="0"/>
              </a:rPr>
              <a:t>Reley</a:t>
            </a:r>
            <a:r>
              <a:rPr kumimoji="0" lang="en-US" sz="2400" b="1" i="0" u="none" strike="noStrike" cap="none" normalizeH="0" baseline="0" dirty="0" smtClean="0">
                <a:ln>
                  <a:noFill/>
                </a:ln>
                <a:solidFill>
                  <a:srgbClr val="C00000"/>
                </a:solidFill>
                <a:effectLst/>
                <a:latin typeface="Calibri" pitchFamily="34" charset="0"/>
                <a:ea typeface="Times New Roman" pitchFamily="18" charset="0"/>
                <a:cs typeface="Mangal" pitchFamily="18" charset="0"/>
              </a:rPr>
              <a:t> Assembly) :</a:t>
            </a:r>
            <a:r>
              <a:rPr kumimoji="0" lang="en-US" sz="2400" b="0" i="0" u="none" strike="noStrike" cap="none" normalizeH="0" baseline="0" dirty="0" smtClean="0">
                <a:ln>
                  <a:noFill/>
                </a:ln>
                <a:solidFill>
                  <a:srgbClr val="C00000"/>
                </a:solidFill>
                <a:effectLst/>
                <a:latin typeface="Calibri" pitchFamily="34" charset="0"/>
                <a:ea typeface="Times New Roman" pitchFamily="18" charset="0"/>
                <a:cs typeface="Mangal" pitchFamily="18" charset="0"/>
              </a:rPr>
              <a:t> </a:t>
            </a:r>
            <a:endParaRPr kumimoji="0" lang="mr-IN" sz="2400" b="0" i="0" u="none" strike="noStrike" cap="none" normalizeH="0" baseline="0" dirty="0" smtClean="0">
              <a:ln>
                <a:noFill/>
              </a:ln>
              <a:solidFill>
                <a:srgbClr val="C00000"/>
              </a:solidFill>
              <a:effectLst/>
              <a:latin typeface="Calibri" pitchFamily="34" charset="0"/>
              <a:ea typeface="Times New Roman" pitchFamily="18" charset="0"/>
              <a:cs typeface="Mangal" pitchFamily="18" charset="0"/>
            </a:endParaRPr>
          </a:p>
          <a:p>
            <a:pPr marL="0" marR="0" lvl="0" indent="457200" algn="just" defTabSz="914400" rtl="0" eaLnBrk="1" fontAlgn="base" latinLnBrk="0" hangingPunct="1">
              <a:lnSpc>
                <a:spcPct val="150000"/>
              </a:lnSpc>
              <a:spcBef>
                <a:spcPct val="0"/>
              </a:spcBef>
              <a:spcAft>
                <a:spcPct val="0"/>
              </a:spcAft>
              <a:buClrTx/>
              <a:buSzTx/>
              <a:buFontTx/>
              <a:buNone/>
              <a:tabLst/>
            </a:pPr>
            <a:endParaRPr kumimoji="0" lang="en-US" sz="2200" b="0" i="0" u="none" strike="noStrike" cap="none" normalizeH="0" baseline="0" dirty="0" smtClean="0">
              <a:ln>
                <a:noFill/>
              </a:ln>
              <a:solidFill>
                <a:srgbClr val="C00000"/>
              </a:solidFill>
              <a:effectLst/>
              <a:latin typeface="Arial" pitchFamily="34" charset="0"/>
              <a:cs typeface="Arial" pitchFamily="34" charset="0"/>
            </a:endParaRPr>
          </a:p>
          <a:p>
            <a:pPr marL="0" marR="0" lvl="0" indent="457200" algn="just" defTabSz="914400" rtl="0" eaLnBrk="0" fontAlgn="base" latinLnBrk="0" hangingPunct="0">
              <a:lnSpc>
                <a:spcPct val="150000"/>
              </a:lnSpc>
              <a:spcBef>
                <a:spcPct val="0"/>
              </a:spcBef>
              <a:spcAft>
                <a:spcPct val="0"/>
              </a:spcAft>
              <a:buClrTx/>
              <a:buSzTx/>
              <a:buFontTx/>
              <a:buNone/>
              <a:tabLst/>
            </a:pPr>
            <a:r>
              <a:rPr kumimoji="0" lang="mr-IN" sz="2200" b="0" i="0" u="none" strike="noStrike" cap="none" normalizeH="0" baseline="0" dirty="0" smtClean="0">
                <a:ln>
                  <a:noFill/>
                </a:ln>
                <a:solidFill>
                  <a:schemeClr val="tx1"/>
                </a:solidFill>
                <a:effectLst/>
                <a:latin typeface="Calibri" pitchFamily="34" charset="0"/>
                <a:ea typeface="Times New Roman" pitchFamily="18" charset="0"/>
                <a:cs typeface="Mangal" pitchFamily="18" charset="0"/>
              </a:rPr>
              <a:t>	</a:t>
            </a:r>
            <a:r>
              <a:rPr kumimoji="0" lang="hi-IN" sz="2200" b="0" i="0" u="none" strike="noStrike" cap="none" normalizeH="0" baseline="0" dirty="0" smtClean="0">
                <a:ln>
                  <a:noFill/>
                </a:ln>
                <a:solidFill>
                  <a:schemeClr val="tx1"/>
                </a:solidFill>
                <a:effectLst/>
                <a:latin typeface="Calibri" pitchFamily="34" charset="0"/>
                <a:ea typeface="Times New Roman" pitchFamily="18" charset="0"/>
                <a:cs typeface="Mangal" pitchFamily="18" charset="0"/>
              </a:rPr>
              <a:t>या प्रयोगात स्त्री कामगारांची दोन गटांत विभागणी करून त्यांची स्वतंत्र व्यवस्था केली. त्यांचे उत्पादनाचे प्रमाण, दर्जा, खोलीचे तापमान, आर्द्रता व इतर घटकांत होणाऱ्या बदलाचे मोजमाप करण्याची व्यवस्था करण्यात आली. त्यांच्या कामात सतत काम, बदलते काम, तात्पुरते काम, विश्रांती, कामाचे तास यात बदल करण्यात आले. तसेच वरील बदलाच्या विरुद्धही  बदल करण्यात आले. तरीही उत्पादनात वाढ झाल्याचे आढळले. या प्रयोगात असा निष्कर्ष काढण्यात आला की, कार्यपरिस्थितीतील बदलापेक्षा व्यवस्थापनाची कामगारांकडे पाहण्याची मनोवृत्ती आणि कामगारांचे नीतिधैर्य या दोन बाबी उत्पादन वाढीच्या दृष्टीतून महत्त्वाच्या आहेत.</a:t>
            </a:r>
            <a:endParaRPr kumimoji="0" lang="hi-IN" sz="2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228600" y="201335"/>
            <a:ext cx="8839200" cy="59708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ctr" defTabSz="914400" rtl="0" eaLnBrk="1" fontAlgn="base" latinLnBrk="0" hangingPunct="1">
              <a:lnSpc>
                <a:spcPct val="100000"/>
              </a:lnSpc>
              <a:spcBef>
                <a:spcPct val="0"/>
              </a:spcBef>
              <a:spcAft>
                <a:spcPct val="0"/>
              </a:spcAft>
              <a:buClrTx/>
              <a:buSzTx/>
              <a:buFontTx/>
              <a:buNone/>
              <a:tabLst/>
            </a:pPr>
            <a:r>
              <a:rPr kumimoji="0" lang="hi-IN" sz="2800" b="1" i="0" u="none" strike="noStrike" cap="none" normalizeH="0" baseline="0" dirty="0" smtClean="0">
                <a:ln>
                  <a:noFill/>
                </a:ln>
                <a:solidFill>
                  <a:srgbClr val="7030A0"/>
                </a:solidFill>
                <a:effectLst/>
                <a:latin typeface="Calibri" pitchFamily="34" charset="0"/>
                <a:ea typeface="Times New Roman" pitchFamily="18" charset="0"/>
                <a:cs typeface="Mangal" pitchFamily="18" charset="0"/>
              </a:rPr>
              <a:t>२. मुलाखती (</a:t>
            </a:r>
            <a:r>
              <a:rPr kumimoji="0" lang="en-US" sz="2800" b="1" i="0" u="none" strike="noStrike" cap="none" normalizeH="0" baseline="0" dirty="0" smtClean="0">
                <a:ln>
                  <a:noFill/>
                </a:ln>
                <a:solidFill>
                  <a:srgbClr val="7030A0"/>
                </a:solidFill>
                <a:effectLst/>
                <a:latin typeface="Calibri" pitchFamily="34" charset="0"/>
                <a:ea typeface="Times New Roman" pitchFamily="18" charset="0"/>
                <a:cs typeface="Mangal" pitchFamily="18" charset="0"/>
              </a:rPr>
              <a:t>Interviews)</a:t>
            </a:r>
            <a:endParaRPr kumimoji="0" lang="en-US" sz="2800" b="0" i="0" u="none" strike="noStrike" cap="none" normalizeH="0" baseline="0" dirty="0" smtClean="0">
              <a:ln>
                <a:noFill/>
              </a:ln>
              <a:solidFill>
                <a:srgbClr val="7030A0"/>
              </a:solidFill>
              <a:effectLst/>
              <a:latin typeface="Arial" pitchFamily="34" charset="0"/>
              <a:cs typeface="Arial" pitchFamily="34" charset="0"/>
            </a:endParaRPr>
          </a:p>
          <a:p>
            <a:pPr marL="0" marR="0" lvl="0" indent="457200" algn="l" defTabSz="914400" rtl="0" eaLnBrk="0" fontAlgn="base" latinLnBrk="0" hangingPunct="0">
              <a:lnSpc>
                <a:spcPct val="150000"/>
              </a:lnSpc>
              <a:spcBef>
                <a:spcPct val="0"/>
              </a:spcBef>
              <a:spcAft>
                <a:spcPct val="0"/>
              </a:spcAft>
              <a:buClrTx/>
              <a:buSzTx/>
              <a:buFontTx/>
              <a:buNone/>
              <a:tabLst/>
            </a:pPr>
            <a:endParaRPr kumimoji="0" lang="mr-IN" sz="1600" b="0" i="0" u="none" strike="noStrike" cap="none" normalizeH="0" baseline="0" dirty="0" smtClean="0">
              <a:ln>
                <a:noFill/>
              </a:ln>
              <a:effectLst/>
              <a:latin typeface="Calibri" pitchFamily="34" charset="0"/>
              <a:ea typeface="Times New Roman" pitchFamily="18" charset="0"/>
              <a:cs typeface="Mangal" pitchFamily="18" charset="0"/>
            </a:endParaRPr>
          </a:p>
          <a:p>
            <a:pPr marL="0" marR="0" lvl="0" indent="457200" algn="just" defTabSz="914400" rtl="0" eaLnBrk="0" fontAlgn="base" latinLnBrk="0" hangingPunct="0">
              <a:lnSpc>
                <a:spcPct val="150000"/>
              </a:lnSpc>
              <a:spcBef>
                <a:spcPct val="0"/>
              </a:spcBef>
              <a:spcAft>
                <a:spcPct val="0"/>
              </a:spcAft>
              <a:buClrTx/>
              <a:buSzTx/>
              <a:buFontTx/>
              <a:buNone/>
              <a:tabLst/>
            </a:pPr>
            <a:r>
              <a:rPr kumimoji="0" lang="hi-IN" sz="2200" b="0" i="0" u="none" strike="noStrike" cap="none" normalizeH="0" baseline="0" dirty="0" smtClean="0">
                <a:ln>
                  <a:noFill/>
                </a:ln>
                <a:effectLst/>
                <a:latin typeface="Calibri" pitchFamily="34" charset="0"/>
                <a:ea typeface="Times New Roman" pitchFamily="18" charset="0"/>
                <a:cs typeface="Mangal" pitchFamily="18" charset="0"/>
              </a:rPr>
              <a:t>यात एक हजार कामगारांच्या मुलाखती घेऊन त्यांना पर्यवेक्षक आवडतो काय? तो चांगला आहे काय? पक्षपाती वागतो काय? इत्यादी प्रश्न विचारण्यात आले. या मुलाखतीवर टीका झाल्याने अप्रत्यक्ष मुलाखत घेण्यात आली. त्यातील निष्कर्ष पुढीलप्रमाणे </a:t>
            </a:r>
            <a:r>
              <a:rPr kumimoji="0" lang="mr-IN" sz="2200" b="0" i="0" u="none" strike="noStrike" cap="none" normalizeH="0" baseline="0" dirty="0" smtClean="0">
                <a:ln>
                  <a:noFill/>
                </a:ln>
                <a:effectLst/>
                <a:latin typeface="Calibri" pitchFamily="34" charset="0"/>
                <a:ea typeface="Times New Roman" pitchFamily="18" charset="0"/>
                <a:cs typeface="Mangal" pitchFamily="18" charset="0"/>
              </a:rPr>
              <a:t>:</a:t>
            </a:r>
          </a:p>
          <a:p>
            <a:pPr marL="0" marR="0" lvl="0" indent="457200" algn="l" defTabSz="914400" rtl="0" eaLnBrk="0" fontAlgn="base" latinLnBrk="0" hangingPunct="0">
              <a:lnSpc>
                <a:spcPct val="150000"/>
              </a:lnSpc>
              <a:spcBef>
                <a:spcPct val="0"/>
              </a:spcBef>
              <a:spcAft>
                <a:spcPct val="0"/>
              </a:spcAft>
              <a:buClrTx/>
              <a:buSzTx/>
              <a:buFontTx/>
              <a:buNone/>
              <a:tabLst/>
            </a:pPr>
            <a:r>
              <a:rPr kumimoji="0" lang="hi-IN" sz="2200" b="0" i="0" u="none" strike="noStrike" cap="none" normalizeH="0" baseline="0" dirty="0" smtClean="0">
                <a:ln>
                  <a:noFill/>
                </a:ln>
                <a:effectLst/>
                <a:latin typeface="Calibri" pitchFamily="34" charset="0"/>
                <a:ea typeface="Times New Roman" pitchFamily="18" charset="0"/>
                <a:cs typeface="Mangal" pitchFamily="18" charset="0"/>
              </a:rPr>
              <a:t>(१) कामगारांना मोकळीक दिल्यास त्यांचे नीतिघैर्य वाढते. </a:t>
            </a:r>
            <a:endParaRPr kumimoji="0" lang="mr-IN" sz="2200" b="0" i="0" u="none" strike="noStrike" cap="none" normalizeH="0" baseline="0" dirty="0" smtClean="0">
              <a:ln>
                <a:noFill/>
              </a:ln>
              <a:effectLst/>
              <a:latin typeface="Calibri" pitchFamily="34" charset="0"/>
              <a:ea typeface="Times New Roman" pitchFamily="18" charset="0"/>
              <a:cs typeface="Mangal" pitchFamily="18" charset="0"/>
            </a:endParaRPr>
          </a:p>
          <a:p>
            <a:pPr marL="0" marR="0" lvl="0" indent="457200" algn="l" defTabSz="914400" rtl="0" eaLnBrk="0" fontAlgn="base" latinLnBrk="0" hangingPunct="0">
              <a:lnSpc>
                <a:spcPct val="150000"/>
              </a:lnSpc>
              <a:spcBef>
                <a:spcPct val="0"/>
              </a:spcBef>
              <a:spcAft>
                <a:spcPct val="0"/>
              </a:spcAft>
              <a:buClrTx/>
              <a:buSzTx/>
              <a:buFontTx/>
              <a:buNone/>
              <a:tabLst/>
            </a:pPr>
            <a:r>
              <a:rPr kumimoji="0" lang="hi-IN" sz="2200" b="0" i="0" u="none" strike="noStrike" cap="none" normalizeH="0" baseline="0" dirty="0" smtClean="0">
                <a:ln>
                  <a:noFill/>
                </a:ln>
                <a:effectLst/>
                <a:latin typeface="Calibri" pitchFamily="34" charset="0"/>
                <a:ea typeface="Times New Roman" pitchFamily="18" charset="0"/>
                <a:cs typeface="Mangal" pitchFamily="18" charset="0"/>
              </a:rPr>
              <a:t>(२) कामगारांच्या तक्रारी या त्यांचे दुःख, कष्ट आणि इतर </a:t>
            </a:r>
            <a:r>
              <a:rPr kumimoji="0" lang="en-US" sz="2200" b="0" i="0" u="none" strike="noStrike" cap="none" normalizeH="0" baseline="0" dirty="0" smtClean="0">
                <a:ln>
                  <a:noFill/>
                </a:ln>
                <a:effectLst/>
                <a:latin typeface="Calibri" pitchFamily="34" charset="0"/>
                <a:ea typeface="Times New Roman" pitchFamily="18" charset="0"/>
                <a:cs typeface="Mangal" pitchFamily="18" charset="0"/>
              </a:rPr>
              <a:t>	</a:t>
            </a:r>
            <a:r>
              <a:rPr kumimoji="0" lang="hi-IN" sz="2200" b="0" i="0" u="none" strike="noStrike" cap="none" normalizeH="0" baseline="0" dirty="0" smtClean="0">
                <a:ln>
                  <a:noFill/>
                </a:ln>
                <a:effectLst/>
                <a:latin typeface="Calibri" pitchFamily="34" charset="0"/>
                <a:ea typeface="Times New Roman" pitchFamily="18" charset="0"/>
                <a:cs typeface="Mangal" pitchFamily="18" charset="0"/>
              </a:rPr>
              <a:t>हालअपेष्टासंबंधी असतात</a:t>
            </a:r>
            <a:r>
              <a:rPr kumimoji="0" lang="hi-IN" sz="2200" b="0" i="0" u="none" strike="noStrike" cap="none" normalizeH="0" baseline="0" dirty="0" smtClean="0">
                <a:ln>
                  <a:noFill/>
                </a:ln>
                <a:effectLst/>
                <a:latin typeface="Calibri" pitchFamily="34" charset="0"/>
                <a:ea typeface="Times New Roman" pitchFamily="18" charset="0"/>
                <a:cs typeface="Mangal" pitchFamily="18" charset="0"/>
              </a:rPr>
              <a:t>. </a:t>
            </a:r>
            <a:endParaRPr kumimoji="0" lang="mr-IN" sz="2200" b="0" i="0" u="none" strike="noStrike" cap="none" normalizeH="0" baseline="0" dirty="0" smtClean="0">
              <a:ln>
                <a:noFill/>
              </a:ln>
              <a:effectLst/>
              <a:latin typeface="Calibri" pitchFamily="34" charset="0"/>
              <a:ea typeface="Times New Roman" pitchFamily="18" charset="0"/>
              <a:cs typeface="Mangal" pitchFamily="18" charset="0"/>
            </a:endParaRPr>
          </a:p>
          <a:p>
            <a:pPr marL="0" marR="0" lvl="0" indent="457200" algn="l" defTabSz="914400" rtl="0" eaLnBrk="0" fontAlgn="base" latinLnBrk="0" hangingPunct="0">
              <a:lnSpc>
                <a:spcPct val="150000"/>
              </a:lnSpc>
              <a:spcBef>
                <a:spcPct val="0"/>
              </a:spcBef>
              <a:spcAft>
                <a:spcPct val="0"/>
              </a:spcAft>
              <a:buClrTx/>
              <a:buSzTx/>
              <a:buFontTx/>
              <a:buNone/>
              <a:tabLst/>
            </a:pPr>
            <a:r>
              <a:rPr kumimoji="0" lang="hi-IN" sz="2200" b="0" i="0" u="none" strike="noStrike" cap="none" normalizeH="0" baseline="0" dirty="0" smtClean="0">
                <a:ln>
                  <a:noFill/>
                </a:ln>
                <a:effectLst/>
                <a:latin typeface="Calibri" pitchFamily="34" charset="0"/>
                <a:ea typeface="Times New Roman" pitchFamily="18" charset="0"/>
                <a:cs typeface="Mangal" pitchFamily="18" charset="0"/>
              </a:rPr>
              <a:t>(३) कारखाना आतील व बाहेरील घटक कामगारांच्या मागण्यांवर </a:t>
            </a:r>
            <a:r>
              <a:rPr kumimoji="0" lang="en-US" sz="2200" b="0" i="0" u="none" strike="noStrike" cap="none" normalizeH="0" baseline="0" dirty="0" smtClean="0">
                <a:ln>
                  <a:noFill/>
                </a:ln>
                <a:effectLst/>
                <a:latin typeface="Calibri" pitchFamily="34" charset="0"/>
                <a:ea typeface="Times New Roman" pitchFamily="18" charset="0"/>
                <a:cs typeface="Mangal" pitchFamily="18" charset="0"/>
              </a:rPr>
              <a:t>	</a:t>
            </a:r>
            <a:r>
              <a:rPr kumimoji="0" lang="hi-IN" sz="2200" b="0" i="0" u="none" strike="noStrike" cap="none" normalizeH="0" baseline="0" dirty="0" smtClean="0">
                <a:ln>
                  <a:noFill/>
                </a:ln>
                <a:effectLst/>
                <a:latin typeface="Calibri" pitchFamily="34" charset="0"/>
                <a:ea typeface="Times New Roman" pitchFamily="18" charset="0"/>
                <a:cs typeface="Mangal" pitchFamily="18" charset="0"/>
              </a:rPr>
              <a:t>परिणाम करतात</a:t>
            </a:r>
            <a:r>
              <a:rPr kumimoji="0" lang="hi-IN" sz="2200" b="0" i="0" u="none" strike="noStrike" cap="none" normalizeH="0" baseline="0" dirty="0" smtClean="0">
                <a:ln>
                  <a:noFill/>
                </a:ln>
                <a:effectLst/>
                <a:latin typeface="Calibri" pitchFamily="34" charset="0"/>
                <a:ea typeface="Times New Roman" pitchFamily="18" charset="0"/>
                <a:cs typeface="Mangal" pitchFamily="18" charset="0"/>
              </a:rPr>
              <a:t>. </a:t>
            </a:r>
            <a:endParaRPr kumimoji="0" lang="mr-IN" sz="2200" b="0" i="0" u="none" strike="noStrike" cap="none" normalizeH="0" baseline="0" dirty="0" smtClean="0">
              <a:ln>
                <a:noFill/>
              </a:ln>
              <a:effectLst/>
              <a:latin typeface="Calibri" pitchFamily="34" charset="0"/>
              <a:ea typeface="Times New Roman" pitchFamily="18" charset="0"/>
              <a:cs typeface="Mangal" pitchFamily="18" charset="0"/>
            </a:endParaRPr>
          </a:p>
          <a:p>
            <a:pPr marL="0" marR="0" lvl="0" indent="457200" algn="l" defTabSz="914400" rtl="0" eaLnBrk="0" fontAlgn="base" latinLnBrk="0" hangingPunct="0">
              <a:lnSpc>
                <a:spcPct val="150000"/>
              </a:lnSpc>
              <a:spcBef>
                <a:spcPct val="0"/>
              </a:spcBef>
              <a:spcAft>
                <a:spcPct val="0"/>
              </a:spcAft>
              <a:buClrTx/>
              <a:buSzTx/>
              <a:buFontTx/>
              <a:buNone/>
              <a:tabLst/>
            </a:pPr>
            <a:r>
              <a:rPr kumimoji="0" lang="hi-IN" sz="2200" b="0" i="0" u="none" strike="noStrike" cap="none" normalizeH="0" baseline="0" dirty="0" smtClean="0">
                <a:ln>
                  <a:noFill/>
                </a:ln>
                <a:effectLst/>
                <a:latin typeface="Calibri" pitchFamily="34" charset="0"/>
                <a:ea typeface="Times New Roman" pitchFamily="18" charset="0"/>
                <a:cs typeface="Mangal" pitchFamily="18" charset="0"/>
              </a:rPr>
              <a:t>(४) कामगार आपले वेतन आणि सामाजिक दर्जास महत्त्व देतो.</a:t>
            </a:r>
            <a:endParaRPr kumimoji="0" lang="hi-IN" sz="2200" b="0" i="0" u="none" strike="noStrike" cap="none" normalizeH="0" baseline="0" dirty="0" smtClean="0">
              <a:ln>
                <a:noFill/>
              </a:ln>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ChangeArrowheads="1"/>
          </p:cNvSpPr>
          <p:nvPr/>
        </p:nvSpPr>
        <p:spPr bwMode="auto">
          <a:xfrm>
            <a:off x="228600" y="457200"/>
            <a:ext cx="8763000" cy="442840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ctr" defTabSz="914400" rtl="0" eaLnBrk="1" fontAlgn="base" latinLnBrk="0" hangingPunct="1">
              <a:lnSpc>
                <a:spcPct val="150000"/>
              </a:lnSpc>
              <a:spcBef>
                <a:spcPct val="0"/>
              </a:spcBef>
              <a:spcAft>
                <a:spcPct val="0"/>
              </a:spcAft>
              <a:buClrTx/>
              <a:buSzTx/>
              <a:buFontTx/>
              <a:buNone/>
              <a:tabLst/>
            </a:pPr>
            <a:r>
              <a:rPr kumimoji="0" lang="hi-IN" sz="2800" b="1" i="0" u="none" strike="noStrike" cap="none" normalizeH="0" baseline="0" dirty="0" smtClean="0">
                <a:ln>
                  <a:noFill/>
                </a:ln>
                <a:solidFill>
                  <a:srgbClr val="7030A0"/>
                </a:solidFill>
                <a:effectLst/>
                <a:latin typeface="Calibri" pitchFamily="34" charset="0"/>
                <a:ea typeface="Times New Roman" pitchFamily="18" charset="0"/>
                <a:cs typeface="Mangal" pitchFamily="18" charset="0"/>
              </a:rPr>
              <a:t>३. निरीक्षणात्मक अभ्यास </a:t>
            </a:r>
            <a:endParaRPr kumimoji="0" lang="mr-IN" sz="2800" b="1" i="0" u="none" strike="noStrike" cap="none" normalizeH="0" baseline="0" dirty="0" smtClean="0">
              <a:ln>
                <a:noFill/>
              </a:ln>
              <a:solidFill>
                <a:srgbClr val="7030A0"/>
              </a:solidFill>
              <a:effectLst/>
              <a:latin typeface="Calibri" pitchFamily="34" charset="0"/>
              <a:ea typeface="Times New Roman" pitchFamily="18" charset="0"/>
              <a:cs typeface="Mangal" pitchFamily="18" charset="0"/>
            </a:endParaRPr>
          </a:p>
          <a:p>
            <a:pPr marL="0" marR="0" lvl="0" indent="457200" algn="ctr" defTabSz="914400" rtl="0" eaLnBrk="1" fontAlgn="base" latinLnBrk="0" hangingPunct="1">
              <a:lnSpc>
                <a:spcPct val="150000"/>
              </a:lnSpc>
              <a:spcBef>
                <a:spcPct val="0"/>
              </a:spcBef>
              <a:spcAft>
                <a:spcPct val="0"/>
              </a:spcAft>
              <a:buClrTx/>
              <a:buSzTx/>
              <a:buFontTx/>
              <a:buNone/>
              <a:tabLst/>
            </a:pPr>
            <a:r>
              <a:rPr kumimoji="0" lang="hi-IN" sz="2800" b="1" i="0" u="none" strike="noStrike" cap="none" normalizeH="0" baseline="0" dirty="0" smtClean="0">
                <a:ln>
                  <a:noFill/>
                </a:ln>
                <a:solidFill>
                  <a:srgbClr val="7030A0"/>
                </a:solidFill>
                <a:effectLst/>
                <a:latin typeface="Calibri" pitchFamily="34" charset="0"/>
                <a:ea typeface="Times New Roman" pitchFamily="18" charset="0"/>
                <a:cs typeface="Mangal" pitchFamily="18" charset="0"/>
              </a:rPr>
              <a:t>(</a:t>
            </a:r>
            <a:r>
              <a:rPr kumimoji="0" lang="en-US" sz="2800" b="1" i="0" u="none" strike="noStrike" cap="none" normalizeH="0" baseline="0" dirty="0" smtClean="0">
                <a:ln>
                  <a:noFill/>
                </a:ln>
                <a:solidFill>
                  <a:srgbClr val="7030A0"/>
                </a:solidFill>
                <a:effectLst/>
                <a:latin typeface="Calibri" pitchFamily="34" charset="0"/>
                <a:ea typeface="Times New Roman" pitchFamily="18" charset="0"/>
                <a:cs typeface="Mangal" pitchFamily="18" charset="0"/>
              </a:rPr>
              <a:t>Observation Studies)</a:t>
            </a:r>
            <a:endParaRPr kumimoji="0" lang="en-US" sz="2800" b="0" i="0" u="none" strike="noStrike" cap="none" normalizeH="0" baseline="0" dirty="0" smtClean="0">
              <a:ln>
                <a:noFill/>
              </a:ln>
              <a:solidFill>
                <a:srgbClr val="7030A0"/>
              </a:solidFill>
              <a:effectLst/>
              <a:latin typeface="Arial" pitchFamily="34" charset="0"/>
              <a:cs typeface="Arial" pitchFamily="34" charset="0"/>
            </a:endParaRPr>
          </a:p>
          <a:p>
            <a:pPr marL="0" marR="0" lvl="0" indent="457200" algn="just" defTabSz="914400" rtl="0" eaLnBrk="0" fontAlgn="base" latinLnBrk="0" hangingPunct="0">
              <a:lnSpc>
                <a:spcPct val="150000"/>
              </a:lnSpc>
              <a:spcBef>
                <a:spcPct val="0"/>
              </a:spcBef>
              <a:spcAft>
                <a:spcPct val="0"/>
              </a:spcAft>
              <a:buClrTx/>
              <a:buSzTx/>
              <a:buFontTx/>
              <a:buNone/>
              <a:tabLst/>
            </a:pPr>
            <a:r>
              <a:rPr kumimoji="0" lang="mr-IN" sz="2200" b="0" i="0" u="none" strike="noStrike" cap="none" normalizeH="0" baseline="0" dirty="0" smtClean="0">
                <a:ln>
                  <a:noFill/>
                </a:ln>
                <a:solidFill>
                  <a:schemeClr val="tx1"/>
                </a:solidFill>
                <a:effectLst/>
                <a:latin typeface="Calibri" pitchFamily="34" charset="0"/>
                <a:ea typeface="Times New Roman" pitchFamily="18" charset="0"/>
                <a:cs typeface="Mangal" pitchFamily="18" charset="0"/>
              </a:rPr>
              <a:t>	</a:t>
            </a:r>
          </a:p>
          <a:p>
            <a:pPr marL="0" marR="0" lvl="0" indent="457200" algn="just" defTabSz="914400" rtl="0" eaLnBrk="0" fontAlgn="base" latinLnBrk="0" hangingPunct="0">
              <a:lnSpc>
                <a:spcPct val="150000"/>
              </a:lnSpc>
              <a:spcBef>
                <a:spcPct val="0"/>
              </a:spcBef>
              <a:spcAft>
                <a:spcPct val="0"/>
              </a:spcAft>
              <a:buClrTx/>
              <a:buSzTx/>
              <a:buFontTx/>
              <a:buNone/>
              <a:tabLst/>
            </a:pPr>
            <a:r>
              <a:rPr kumimoji="0" lang="hi-IN" sz="2200" b="0" i="0" u="none" strike="noStrike" cap="none" normalizeH="0" baseline="0" dirty="0" smtClean="0">
                <a:ln>
                  <a:noFill/>
                </a:ln>
                <a:solidFill>
                  <a:schemeClr val="tx1"/>
                </a:solidFill>
                <a:effectLst/>
                <a:latin typeface="Calibri" pitchFamily="34" charset="0"/>
                <a:ea typeface="Times New Roman" pitchFamily="18" charset="0"/>
                <a:cs typeface="Mangal" pitchFamily="18" charset="0"/>
              </a:rPr>
              <a:t>या अभ्यासात कामगार तणावाखाली काम करतात आणि ते दिवसभरात अपेक्षेपेक्षा कमी उत्पादन करतात असे आढळले. तसेच कामगारांनी ठरवून दिलेल्या अपेक्षेइतके काम करू नये म्हणून त्यांच्यावर दबाव येतो असेही आढळले, त्यावरून उद्योगात कामगारांना प्रोत्साहन देण्यामागे अनौपचारिक समूह कार्य करीत असतात असे आढळले.</a:t>
            </a:r>
            <a:endParaRPr kumimoji="0" lang="hi-IN" sz="2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ChangeArrowheads="1"/>
          </p:cNvSpPr>
          <p:nvPr/>
        </p:nvSpPr>
        <p:spPr bwMode="auto">
          <a:xfrm>
            <a:off x="304800" y="228600"/>
            <a:ext cx="8534400" cy="63709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200000"/>
              </a:lnSpc>
              <a:spcBef>
                <a:spcPct val="0"/>
              </a:spcBef>
              <a:spcAft>
                <a:spcPct val="0"/>
              </a:spcAft>
              <a:buClrTx/>
              <a:buSzTx/>
              <a:buFontTx/>
              <a:buNone/>
              <a:tabLst/>
            </a:pPr>
            <a:r>
              <a:rPr kumimoji="0" lang="hi-IN" sz="2800" b="1" i="0" u="none" strike="noStrike" cap="none" normalizeH="0" baseline="0" dirty="0" smtClean="0">
                <a:ln>
                  <a:noFill/>
                </a:ln>
                <a:solidFill>
                  <a:srgbClr val="7030A0"/>
                </a:solidFill>
                <a:effectLst/>
                <a:latin typeface="Calibri" pitchFamily="34" charset="0"/>
                <a:ea typeface="Times New Roman" pitchFamily="18" charset="0"/>
                <a:cs typeface="Mangal" pitchFamily="18" charset="0"/>
              </a:rPr>
              <a:t>हॉथॉर्न प्रयोगाचे निष्कर्ष</a:t>
            </a:r>
            <a:endParaRPr kumimoji="0" lang="mr-IN" sz="2800" b="1" i="0" u="none" strike="noStrike" cap="none" normalizeH="0" baseline="0" dirty="0" smtClean="0">
              <a:ln>
                <a:noFill/>
              </a:ln>
              <a:solidFill>
                <a:srgbClr val="7030A0"/>
              </a:solidFill>
              <a:effectLst/>
              <a:latin typeface="Calibri" pitchFamily="34" charset="0"/>
              <a:ea typeface="Times New Roman" pitchFamily="18" charset="0"/>
              <a:cs typeface="Mangal" pitchFamily="18" charset="0"/>
            </a:endParaRPr>
          </a:p>
          <a:p>
            <a:pPr marL="342900" lvl="0" indent="-342900" algn="just" fontAlgn="base">
              <a:lnSpc>
                <a:spcPct val="200000"/>
              </a:lnSpc>
              <a:spcBef>
                <a:spcPct val="0"/>
              </a:spcBef>
              <a:spcAft>
                <a:spcPct val="0"/>
              </a:spcAft>
              <a:buAutoNum type="hindiNumPeriod"/>
            </a:pPr>
            <a:r>
              <a:rPr lang="hi-IN" sz="2200" dirty="0" smtClean="0"/>
              <a:t>उत्पादकतेवर परिणाम करणारा भौतिक कार्य परिस्थिती हा एकच घटक असत नाही</a:t>
            </a:r>
            <a:r>
              <a:rPr lang="mr-IN" sz="2200" dirty="0" smtClean="0"/>
              <a:t>.</a:t>
            </a:r>
          </a:p>
          <a:p>
            <a:pPr marL="342900" indent="-342900" algn="just" fontAlgn="base">
              <a:lnSpc>
                <a:spcPct val="200000"/>
              </a:lnSpc>
              <a:spcBef>
                <a:spcPct val="0"/>
              </a:spcBef>
              <a:spcAft>
                <a:spcPct val="0"/>
              </a:spcAft>
              <a:buFontTx/>
              <a:buAutoNum type="hindiNumPeriod"/>
            </a:pPr>
            <a:r>
              <a:rPr lang="mr-IN" sz="2200" dirty="0" smtClean="0"/>
              <a:t>कामगाराकडे आर्थिक </a:t>
            </a:r>
            <a:r>
              <a:rPr lang="hi-IN" sz="2200" dirty="0" smtClean="0"/>
              <a:t>दृष्टिकोणातून न पाहता त्याच्याकडे मानवी दृष्टिकोणातून पाहिल्यास व तशी त्याला वागणूक दिल्यास उत्पादनात वाढ होते</a:t>
            </a:r>
            <a:r>
              <a:rPr lang="mr-IN" sz="2200" dirty="0" smtClean="0"/>
              <a:t>.</a:t>
            </a:r>
          </a:p>
          <a:p>
            <a:pPr marL="342900" indent="-342900" algn="just" fontAlgn="base">
              <a:lnSpc>
                <a:spcPct val="200000"/>
              </a:lnSpc>
              <a:spcBef>
                <a:spcPct val="0"/>
              </a:spcBef>
              <a:spcAft>
                <a:spcPct val="0"/>
              </a:spcAft>
              <a:buFontTx/>
              <a:buAutoNum type="hindiNumPeriod"/>
            </a:pPr>
            <a:r>
              <a:rPr lang="hi-IN" sz="2200" dirty="0" smtClean="0"/>
              <a:t>कामगारांकडे पाहण्याची</a:t>
            </a:r>
            <a:r>
              <a:rPr lang="mr-IN" sz="2200" dirty="0" smtClean="0"/>
              <a:t> व्यवस्थापनाची </a:t>
            </a:r>
            <a:r>
              <a:rPr lang="hi-IN" sz="2200" dirty="0" smtClean="0"/>
              <a:t> मनोवृत्ती आणि कामगारांचे नीतिधै तसेच त्यांची सुरक्षिततेविषयी भावना, त्यांचे स्थान व महत्त्व या गोष्टी </a:t>
            </a:r>
            <a:r>
              <a:rPr lang="mr-IN" sz="2200" dirty="0" smtClean="0"/>
              <a:t>उत्पादन वाढीवर परिणाम करतात.</a:t>
            </a:r>
            <a:endParaRPr kumimoji="0" lang="hi-IN"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304800"/>
            <a:ext cx="8382000" cy="6186309"/>
          </a:xfrm>
          <a:prstGeom prst="rect">
            <a:avLst/>
          </a:prstGeom>
        </p:spPr>
        <p:txBody>
          <a:bodyPr wrap="square">
            <a:spAutoFit/>
          </a:bodyPr>
          <a:lstStyle/>
          <a:p>
            <a:pPr marL="342900" indent="-342900" algn="just" fontAlgn="base">
              <a:lnSpc>
                <a:spcPct val="200000"/>
              </a:lnSpc>
              <a:spcBef>
                <a:spcPct val="0"/>
              </a:spcBef>
              <a:spcAft>
                <a:spcPct val="0"/>
              </a:spcAft>
              <a:buFontTx/>
              <a:buAutoNum type="hindiNumPeriod"/>
            </a:pPr>
            <a:r>
              <a:rPr lang="mr-IN" sz="2200" dirty="0" smtClean="0"/>
              <a:t>कामगार वर्गात अनौपचारिक गट किंवा समूह कार्य करीत असतात. त्यांचा कामगारावर हळू काम करणे, वेळ वाया घालवणे, काम कमी करणे ई. साठी दबाव येतो.</a:t>
            </a:r>
          </a:p>
          <a:p>
            <a:pPr marL="342900" indent="-342900" algn="just" fontAlgn="base">
              <a:lnSpc>
                <a:spcPct val="200000"/>
              </a:lnSpc>
              <a:spcBef>
                <a:spcPct val="0"/>
              </a:spcBef>
              <a:spcAft>
                <a:spcPct val="0"/>
              </a:spcAft>
              <a:buFontTx/>
              <a:buAutoNum type="hindiNumPeriod"/>
            </a:pPr>
            <a:r>
              <a:rPr lang="mr-IN" sz="2200" dirty="0" smtClean="0"/>
              <a:t>कामगार आपले वेतन आणि सामाजिक परिस्थिती यास जीवनात विशेष महत्त्व देतात.</a:t>
            </a:r>
          </a:p>
          <a:p>
            <a:pPr marL="342900" indent="-342900" algn="just" fontAlgn="base">
              <a:lnSpc>
                <a:spcPct val="200000"/>
              </a:lnSpc>
              <a:spcBef>
                <a:spcPct val="0"/>
              </a:spcBef>
              <a:spcAft>
                <a:spcPct val="0"/>
              </a:spcAft>
              <a:buFontTx/>
              <a:buAutoNum type="hindiNumPeriod"/>
            </a:pPr>
            <a:r>
              <a:rPr lang="mr-IN" sz="2200" dirty="0" smtClean="0"/>
              <a:t>उद्योगामध्ये कामगार आणि व्यवस्थापन यांच्यातील मानवी संबंध अधिक महत्त्वाचे असतात.</a:t>
            </a:r>
          </a:p>
          <a:p>
            <a:pPr marL="342900" indent="-342900" algn="just" fontAlgn="base">
              <a:lnSpc>
                <a:spcPct val="200000"/>
              </a:lnSpc>
              <a:spcBef>
                <a:spcPct val="0"/>
              </a:spcBef>
              <a:spcAft>
                <a:spcPct val="0"/>
              </a:spcAft>
              <a:buFontTx/>
              <a:buAutoNum type="hindiNumPeriod"/>
            </a:pPr>
            <a:r>
              <a:rPr lang="mr-IN" sz="2200" dirty="0" smtClean="0"/>
              <a:t>व्यवस्थापकांनी निर्णय घेताना मानवी वर्तन आणि मानवी संबंध या दोन्हीचा विचार करणे आवश्यक आहे.</a:t>
            </a:r>
            <a:r>
              <a:rPr lang="hi-IN" sz="2200" dirty="0" smtClean="0"/>
              <a:t> </a:t>
            </a:r>
            <a:endParaRPr lang="en-US" sz="2200"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38</TotalTime>
  <Words>389</Words>
  <Application>Microsoft Office PowerPoint</Application>
  <PresentationFormat>On-screen Show (4:3)</PresentationFormat>
  <Paragraphs>73</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tejpal</dc:creator>
  <cp:lastModifiedBy>win7</cp:lastModifiedBy>
  <cp:revision>13</cp:revision>
  <dcterms:created xsi:type="dcterms:W3CDTF">2006-08-16T00:00:00Z</dcterms:created>
  <dcterms:modified xsi:type="dcterms:W3CDTF">2022-02-04T07:16:50Z</dcterms:modified>
</cp:coreProperties>
</file>